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340" r:id="rId3"/>
    <p:sldId id="350" r:id="rId4"/>
    <p:sldId id="341" r:id="rId5"/>
    <p:sldId id="342" r:id="rId6"/>
    <p:sldId id="306" r:id="rId7"/>
    <p:sldId id="339" r:id="rId8"/>
    <p:sldId id="352" r:id="rId9"/>
    <p:sldId id="358" r:id="rId10"/>
    <p:sldId id="354" r:id="rId11"/>
    <p:sldId id="355" r:id="rId12"/>
    <p:sldId id="356" r:id="rId13"/>
    <p:sldId id="357" r:id="rId14"/>
    <p:sldId id="309" r:id="rId15"/>
    <p:sldId id="259" r:id="rId16"/>
    <p:sldId id="260" r:id="rId17"/>
    <p:sldId id="346" r:id="rId18"/>
    <p:sldId id="347" r:id="rId19"/>
    <p:sldId id="289" r:id="rId20"/>
    <p:sldId id="279" r:id="rId21"/>
    <p:sldId id="331" r:id="rId22"/>
    <p:sldId id="334" r:id="rId23"/>
    <p:sldId id="330" r:id="rId24"/>
    <p:sldId id="332" r:id="rId25"/>
    <p:sldId id="338" r:id="rId26"/>
    <p:sldId id="337" r:id="rId27"/>
    <p:sldId id="336" r:id="rId28"/>
    <p:sldId id="277" r:id="rId29"/>
    <p:sldId id="284" r:id="rId30"/>
    <p:sldId id="286" r:id="rId31"/>
    <p:sldId id="283" r:id="rId32"/>
    <p:sldId id="322" r:id="rId33"/>
    <p:sldId id="321" r:id="rId34"/>
    <p:sldId id="303" r:id="rId35"/>
    <p:sldId id="304" r:id="rId36"/>
    <p:sldId id="345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990099"/>
    <a:srgbClr val="FF669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956" autoAdjust="0"/>
    <p:restoredTop sz="94660"/>
  </p:normalViewPr>
  <p:slideViewPr>
    <p:cSldViewPr>
      <p:cViewPr varScale="1">
        <p:scale>
          <a:sx n="49" d="100"/>
          <a:sy n="49" d="100"/>
        </p:scale>
        <p:origin x="-67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317BE2A-80AA-4537-83D0-B1E695B33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99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B0AC5E9-7C09-469A-B218-E2D7C31AA153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DD6DA4D-BC69-479D-9BA6-FB4521992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37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90935D-F09D-4951-AAFB-909E829E2FCB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FBA584-534A-46B8-9365-FBBD34BD292B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40A36E-C9F6-46EF-8AB4-EB5AC3657214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3E875D-07A3-479E-AAE4-C4FD333084D9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895B02-B4C5-4E77-AA4A-392193F740D2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095C35-7F5D-4BB0-9394-9E4B42F4D70D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47FC7D-1055-483E-8256-CDD268E964A5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4EEE66-8529-4E2E-B88E-325761AAB592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1649E1-2466-4863-AF97-F627A81DB623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95E0CE-BCA8-4C48-A6D3-E5BC19DE7BE9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95E0CE-BCA8-4C48-A6D3-E5BC19DE7BE9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2FEE07-0FA7-42AF-A5C5-B2D381B91685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720F90-5388-428D-9FB6-F1613F0B83EA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53AAA1-7EA0-4689-A996-F26FCBABDC0F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452F07-84D9-49AA-82E4-6FB366B2FB98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6CA8A6-A5D4-435B-9888-A1D72422A30A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F0864-C46F-4B90-A646-70DE3ED3A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C3127-4D3D-4693-972F-7869F2D1D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74D1D-5144-45FE-A8F4-3922FD821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8A2EC-C200-46DD-9132-31D1BA1C6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49438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849438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896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896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A6ED2-4083-411E-AA64-09E66D13A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6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4510F-7997-42F7-B4C5-C3DBB3460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A4481-1A0B-4FB9-83ED-0F0E98915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8C54B-2A87-4B79-BB51-C28BDC8E1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E18EC-6C4A-4BE8-BF84-5F0E9D571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EAEAC-C2DC-4F6B-8325-01062A63A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5E4B5-6EEF-4EE7-AF69-AD2F560A5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2DDCE-A2A1-4AE7-8B27-278AC65DD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48632-5175-4E1E-ADA7-87401D8E0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70047"/>
            </a:gs>
            <a:gs pos="50000">
              <a:srgbClr val="990099"/>
            </a:gs>
            <a:gs pos="100000">
              <a:srgbClr val="47004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FFB55E4-0E5E-41E9-A153-8BDEE5532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4" r:id="rId12"/>
    <p:sldLayoutId id="214748375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3.wav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microsoft.com/office/2007/relationships/hdphoto" Target="../media/hdphoto2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20" y="685800"/>
            <a:ext cx="8619344" cy="52578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09600" y="3927874"/>
            <a:ext cx="7315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0" b="1" i="1" kern="0" dirty="0" smtClean="0">
                <a:solidFill>
                  <a:srgbClr val="990099"/>
                </a:solidFill>
                <a:latin typeface="Sybil Green" panose="02000506030000020003" pitchFamily="2" charset="0"/>
              </a:rPr>
              <a:t>Literary Vocabulary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RHYME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2659" y="14478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Rhyme is words that end with the same </a:t>
            </a:r>
            <a:r>
              <a:rPr lang="en-US" sz="2800" b="1" dirty="0" smtClean="0">
                <a:solidFill>
                  <a:schemeClr val="bg1"/>
                </a:solidFill>
              </a:rPr>
              <a:t>sound</a:t>
            </a:r>
          </a:p>
          <a:p>
            <a:pPr>
              <a:buFontTx/>
              <a:buNone/>
            </a:pPr>
            <a:endParaRPr lang="en-US" sz="2800" dirty="0" smtClean="0"/>
          </a:p>
        </p:txBody>
      </p:sp>
      <p:sp>
        <p:nvSpPr>
          <p:cNvPr id="2" name="AutoShape 23" descr="data:image/jpeg;base64,/9j/4AAQSkZJRgABAQAAAQABAAD/2wCEAAkGBxITEhUTExQVFRUXGR4aGRgYGBoXGxseFx4dGBsbHBwdHCggHiAmHhsaIjElKCkrMC8yGB8zOjMsNyguLisBCgoKDg0OGxAQGy8kICYtNDgsLC80LCwsLDAsNywvLywsLC8sLCwvLCwsLywsLywsLC8sLCwsLCwsLCwsLCwsNP/AABEIALcBFAMBEQACEQEDEQH/xAAbAAEAAgMBAQAAAAAAAAAAAAAABAUCAwYBB//EAD8QAAIBAwIFAgQEAwYEBwEAAAECEQADEgQhBRMiMUEGUSMyYXEUQoGRFVKhBxYzYnKxU5Ki8CREY3OCwdFD/8QAGgEBAAMBAQEAAAAAAAAAAAAAAAECAwQFBv/EADkRAAICAAMGBQMDBAEDBQEAAAABAhEDITEEEkFRYfATcYGRoRQisTLB0QVC4fFScoKiFSNikrIk/9oADAMBAAIRAxEAPwD7jQCgFAKAUAoBQCgFAKAUAoBQCgFAKAUAoCI3E7ABJvW4BCk5rsx7Kd+59qtuS5Eby5mP8W0+/wAe1suZ+IvywDl3+WGUz26h703JciN6PMz/AIlYgtzbcBSxOawFBxLTPYHYn3puS5E7y5m9LimQCCVMGDMGAYPsYIP6iq0SZ0AoBQCgFAKAUAoBQCgFAKAUAoBQCgFAKAUAoBQCgFAKAUBE4ppjcQIJ3dSSDBAVgx377gRt71niR3lXXv8Ag2wJqEt58n8qv8lV/C7ig4AyeYDDQcTcUoi77fDyjsFM9prDwpLTr7WqXtkjq+ohL9XThxp23/3VfNc6PRpLyrCI0EDYsgxi4zuoAMAspAWNh5O287s1ouXLm2168PljxMKTuT/OeSSfPJ5v4RbaG2wUltmZixHtJ2H6CAfrNbwTSzOPFkm/t0RJq5meGgOW0npa5ba063QeU7sltsmRRcthCqktkIIZh3gOV+tdDxk01WqMlhtO7Nmp9KB1v9ah7t9LoYLAC2uXhaMMDjFvwRBMjtULHpron83n8h4V31f4r+DRxP0WLoIDhA1q6jABmDPecXA5LMScXGR33Pt2q0NocfdfBWWCpez+TpdBpeWgWcj3Zj3ZjuzH7kkx4rCTt2bRVIkVUkwS4CSAQSpgj2MAwf0IP61FplnFpJta6GdSVFAKAiabiVm4727d1HdPmVWBKwYIMdoOx9qqpRbpMqpxbpMl1YsKAUAoBQCgFAKAUAoBQCgFAKAUAoCo4xxS7au27Vu1bc3Fdgbl42gOXiSNrbeGn9O0bi0UnqXjFNW2VWm9Zhwt0WfgHAElxzcrlldQALQWCMWAnOdiYgTVnh1l3kXeFWV5/GtalnwLjTXmZHtojC3bujC5zVKXssZOKw3QZEEdoJ3iJRopKKWaLmqFBQCgFAV/E9cyBggllAYk9gGbEedzs37fYHOcq0MsTEatLUyfiHUwVGbEMTEd18QT5Mge5U+BNTv56B4mbSVjScSW68JDLBlgexGOxEeQ0gz4NIzUnkIYqm6joTquaigFAKA5bWIyPqblsPzFuowUFupXtLa7dioZmP3T6VytNOTWt/lJfn8Ht4UliQwoTrdcWryyak5e9JL16mqwjDEXzd5KFrRYl5Y2VC23bHfqm6Z8th5iiv8AuuvXhX+fgvNxdvBUd91Ksst5ttK+X2rot7hZ0PBs+Ra5mWeC5ZfNMfm/ze/1mt8O91XqeTte5489yqt1Wnp05dCbVznOGsendS124z5oh1LAcu4Ebks9267EhuztcQR3hAdjEcqwpN58/jP82cawp27yz+Lt99CNd4RxMM7Ibm7vIN6VIQi7aKA3DiGKC2e21yCoCktG7irNd168Srw8a2114+q49K9dMrO04LYdLFsXCTcjJ5M9b9TAGTsGJA+gFdMVSSZ14aait7XiTqsXFAKAUAoBQCgKX1VxC9ZtKbOORbqkBmCBWZiiF1DEQJEzGUVWTo6tlw4Tk1Pt9XTr21ooW41qTcZ7V+0yudKiBrbYAX98wuYO8nYneAJEbxbs6lgYSilOLy3rzzy4aGvV+o9cpvhRabkKytKQGdLIuyvxMixaYQLAUTlNRvMtDZdne7d/dXs3WeVZc714UWvAfUh1Ooa2jI1teaSQDMA2hZMz2YNcM+cfpVk22c+Psvg4alLJuv33vbLys6erHCKAUBWcT4Hav3Lb3etbYYctltvbbKD1BkJkFVIII+X7zaMmtC8ZuKpEv8Ba5gu8tOYBiHxXML/KGiY+lRbqiu86rgNHobVoEWraWwxyIRQsk9yYG5+tG29Q23qSKggUAoBQEfU6G3cMus7R3I27wYO4nffsd6q4p6lJYcZamNvQW1uNcA6mMkyYmAsx2mBE96KCTsLDipOXE2afSW7fyKq7AbCNl2H7VKiloTGEY6Ix4hfNu1ccRKIzCZjpBO8bx9q1woKeJGL4tFmcjf4zeL85FHOXS6oqhUEMyGw1sEW7rB56gMXP5uxyA9eOy4aj4cn9rnC3yT309YprhquWqplLsn3fUb5OENsqL2CXI6cTYW6pJNwAy5ZcgQOkiJrCOwxqLld7ttcb3mnwbyVOqvO9BvHR6dyyqSIJAJHsSNxuB/tXmzSUmkWRsqpIoBQGq3qUZ2QMCyRkPbKYn67TH296qpJtpcCzhJRUmsnobasVFAKAUAoBQCgFAKAUBH12htXlwvW0uLM4uoYSPMEd6hpMvh4k8N3BtPpkeNw+yTJtWyekzgs/D3Tx+U7j28UpDxJpVb4/Ovvx5nn8Os8zncq3zSMeZiM49somKUtR4s93ct1y4GzT6S3b+RETYL0qF2QQo28AbAeKkiU5S/U7/wAkbivEuSF6CxaYjb5VLRPuYgDyaFSHb4q63HDgkF7SKpxBTmjeSO+/3oD2z6gDFAttyWAJA3xUubc7CNipJ7bDz2oC6oCNrtfbsgG4wUMYEzuYLePoCf0qVFvQrKcY5tlfpPU2mcN1YFCclb5tn5ewEzLQBG+496u8OSM47RB3nX+6/JLTjFglFFxSbglI8gzH2mCBPcgjxVdyXIusSDrPUnVUuUXGeI3ke4iqoUad7mc9QYTBAiDvH/e1Zzk1fkdeDhQkoyeu8lXA1/3idEYPZbmKLBCh1OQ1L8pN+wYMDI7dtzRzrh2y30qk1uyye9nT/tVv0rT8Gf8AeL4vKNvdXS2+LFir3ArDEY9SDNZbaN9tjTfzor9L9m9eqbXkr65PLJZ+ZqHqtY/wmy5PMxkfOG5fIntnntTxO/2LfRO/1Kt6vTXe8qOjrQ4hQCgPJ8UFHtAKAh8X13IstciYgASACWIVZJ2AkiT4Ems8XE8ODka4GF4k1HvLM5w+rLmPyKx+XIB8culASu5AZ2JAO5VJ7sAOR7XKsln665L88NaXU7voYXr+NM38LV6W+ho4Xxdrds27fL5rNcYvcad1IVmuQQMix+VScVA+baa4eM1HdjVu837Z9W+C0XMvi4ClLfldKsl1zpdEuL1fLMkf3suEtiitM4LvkRsoBieok5kAdCLvudrLa5N5Ly758XyWuZT6GKSt+ffLgub0yOtBrvPMPaAUAoBQCgFAKAh/j1lt1xXLJi0bJ8xAjcA7E7bg+1ZeLHPkrv01/g28F0ubqvXT31M7Wqn5sUEZAFuqPJZY2j7mrKfPL8lZYfLP8ejN3NXvI8ef5th+/irWim6+RnUkCgIPE+Gi9hOJxnZlzUyImJG48b+TQHljg9lbYtlFYQoJYBi2AhSxjciKA2rw6yMSLVsY/LCjpkyY2233+9ASqApfVPD7l62gtAcxLiurFscCs7/UflI9mPtFaYclF5mGPBzit3W/bvTyObHpbU55QoglgMhv/wCJF8D9Vn9R+ta+LGu+VHN9NO76v/8ASf4JHCPSdy09pnCvAQnqYBGW61w7AjLpYgd9+4iolipp13lRbD2Zxabz/bNv9/c7auc7iFrOGW7rZMGnBkMMygq/cEAwfpPbxVXFPU1hjSgqXO/VHl3hNljkV3ItDuf/AC7m7b8+GJP180cU8+8gseaVJ8//ACVP4Pf4Zb5hujNWYgsFd1ViogFlBgmAB23AAMwKbqux40tzcdUuiy9TR/d/TTPL353P7t/ifzd+07x2neJqFCKL/VYtVf8Abu+nLvhloWlXOcUAoCq19/C9KxlioJ9gXALH6AEmrI7sCG/hU9Lfq0nl6hNe5cqYCBmAu+DiqMAPEyzCe3wm/RWRD2eKhvLN0vt5W2vOsl/9l6ztDeZ7aswgkb+P1APYHv8ArUM58aChNxjobXUEQQCD4O9RqZp1oeLaUTAAkydu59/vUUhbZgdLb6TgvSSV6R0k9yPaajdXInflnnqZrZUGQoB33gTuZP7neppEbz0szqSDTq7pVcgJiJ2mB5MeYFY4+I4Q3kv3y4uu/XQ0woqUqZq/GqPqZVZHYl4O2/sZ+1U+pistXaWXFutM+Tvy5l/Bb6av27oW9epJAmNxPcSCBH6mY/0nxSG1QnKlpnn1TqvfTyb0piWzyirft89+aJddJgKAUBrv5YthGUHGe0+J+lVnvbr3deBaG7vLe04lQvBCAgEbQGkk9MhmkxLFmVJmBAjbzyrZqquntrrxbaV9FR1varbvt6LypN11zJOl0DDJnxZ5YgkkiWMg9hHZR5gAAGtIYTSbebz7/BnPGi6Ucll3+eXkYcO4PyyMmyCrbUD/ANoEAn7EmB477ntGFs6g8+SXt3l76k42076yVW2/fvP20LWuk5RQCgFAVNvj1vmXlYYLZgM5ZIkxAxyyEkwNt4NU31mdD2eW7FrNvhn/AK8+RNs8QtOAVuIQYA6h3K5gffHqj23qykmZPDmtV3p+ciQrAgEGQdwRUlD2gFAQ7nE7QzkmEDMxCsVAT5uoDGR/LM/SrbrItGy5rLayWYDFMzO0L/Mf2NRTFo22boZQwmD7qVP6hgCP1FGqJM6gEXiOvWyqlt8mCAAqCS3+oge57+Kq5UVlJRVsz0+rV0DgwInfaPv7VKdqyU0zfUkigFAKAUAoBQFRqfUNlbl2yDldtqWKyB2TON9ztG4BAms3ixtrijJ40d5x4oi6L1dYZbefQ7qhKjqC8wwoJ2nx42mTAqI40Wl6fJSO0RaVkjS+p9NcYIrHMkjAqQwIZVII8fNP2Vj2BqVixbpFljwbriWt2yGiZ29iR3+xqZ4cZ6/lr8HRGbjoYHR29+kbx/SI/wBh+w9qo9nwndxWf7V/C9lyL+Nic++2/cyt6ZFMgAf/AFPeB4n6VaGDCDuK7etcr40VliSkqbNtaFBQCgFAKAUAoBQFDxnUs4up0hbb2huN2LMjSDOw3jsZINd+z4ai4y4tS9KTXfSjHEd2uRJ0/FGZrcqMbly5bAEyvKz6mP15ZBECCwG9Zz2dJSzzST87rT39UrJWJp1bXtf8FrXIalDqPTgZLqhsC97nBlBEHbY4sCd8uxHzVm4ZUdUdqakm1dKiJqfRqsf8ZlhEVcQFhlARngbSyKFiNt6h4S5mkdua/tvN/wApejz6nTWrYVQqiAoAA9gNgK1OJtt2zOhAoCrtcOfC5ZZkNt+ZuAciLpZoPgEZHfefYVdyWveRVIwv8LuXLd1Xdc3ti2CqkKMZOUZTuTuJ7ACfNSpJNNcyN1tUWOkQhFDCCPGbXP8AqYAn9ao9SyN1QSRddpy+ER03FYz7Cf61DWhWSsqF4XfVGtAIVuKgZsiCsdLbY79MEb7nYwN6zUZJV5fsZuMqa5nQ1qbEDifEhZa0CCRcYrsGZtkZ9lUEn5f2k+Khui8IOSdcDAce08qA5OWMHB8RzDCBmxhCTtDQZ2pvInwpd9DZpeLWbj8tWJbciVZQwQ4sUYgK8EgHEnuKJpkSw5JWydUlBQCgKzWcCsXbnMdSzAEAz2yUoYPfsTtMAmYneqPDi3bM5YUZO2eaTgFi0QbYZDiqmGIkJ8oO87fTuNjIosOK07oiOFGOhstcGsLd5wQB8mafq4AY/sP6n3NSoRTsssOO9vVmWFWLigFAKAUAoBQFPx/j6aU2lZGdrrYqFjwVBkk7fMK2wcB4t09DSGG5pvkR19X6bmG18QMtwWj0EjIkqBInypq/0uJu73SyfBlV9LNVn1tpWwjmdb4Dp89P1/zCpex4ivyJeBNG8ertJzBbzO9w2w0HHIRtPtJAntVfpcSrrhZHgzqy5u6ZGMsisYiSoO3tvWUcSUck2jFpMyWyoJYKAx7mBJ/X9B+1Q5Saq8hSM6qSKAUAoBQCgFAKAUBEPErQuLay6mQuuxxKqyqYeMZll2md+1ASS4mJExMfT3oD3Ie9Ae0BC4joDcNtlco1tiw2DAyrJDA+IY9iOw3qGi8Z0mmtSBa9OBRiLr4EobgIWXa2cspjpyIAYAdhtj3qFGi7xrzrn8/xw+bJGh4Py3U8xmW2GFtSAMQ5BMkCWgDEdtu8neiVFZYm8tNdS0qxmKAUBB4xxRNOgdwSCwUAYiS3YSxCj7kgVSc1BWzfZ9nljz3Y8r46LyTfsmQb/qa2sfCvk8vmkBBKpJUkyw7RMCZHaao8ZLg9LOiH9PnL+6Ota6vXlx+ONHrep7HMFsZMMlTMAY5XAGRd2yJIZdwCBkASKnxo3RC/p+Lub7pZN1xpWm9Kyp8b5I1r6t05/nk2kugQJIuMECDf58mUEf5hvUePH4XyWf8ATMZcv1Neyu/Kk8+jL+tjzxQCgFAKAUBU8e4CmqNpmZla02SkRvuCQQffEVtg47w7riaQxHFNczDg3AF096/eV2Y32LEECBLM20f6v6VOJjucYxa0E8RySXIqrfoKypTG7cAS5zADif5emY7dA/etvrZO7S0o0e0N3lwLPhvpy3Ya5gxxuPmVIBIPsreB+k/WsZ47mlfAzliOWpd1gZkTiPEEshWeep1QQJ3cwP0qk8RQq+Lr3M8TFWGrfOvcl1c0FAVnqD8Ryv8Aw855DKMcsfzY59M/f61phbm9950bN4W//wC5pXWr61mc1wziGtvJnbuPcxvlHUcgNy4EHsFmZ7GP0rpnDDi6arLrqd+LhYGHLdkkrjaf3akmeJ8q1OYYB8yosli0ykgkLjEDaOxmq/8Asbz9OfqZ/wD8m/KqrKv1VXHrZnrTxIXGwzZMrZGPJAiPiLDGe/bfx390fBaz68/QjD+kcFdJ0/8Al6PLvoTNB+N/EnmE8rN9otlMIHLgyHDTM7H9KpLwtzLX1149DLE+n8L7daXO749KOgrnOIhca0ZvWLtoEAupXq+Uz4aPynsfoTQHM3fTF5mJaxpMGS+OXzLjKrX1tLIytEH/AAzMKgAukQcSXMlGen9LXWv53xZdGIZ5ZnO9j8O1uDbGSzJyLRBjCeqjz777RCPPTvo9rN63cu8h8FnpXfmr8JLiyu3wAqkDytAdjQCgFAYXWIUkAsQCYESY8CSB+9Q3SJWpzfCPUdxuXzlHxLdphiIg33dV7uemFX699h2GGHiuX6uS+b/g2nhJXXN/FEm76rsqQMX8z8oIC3GtTBaW3VjCyYH2Bt4yuu+RXwX37l9WxkReI6IXVxzdIMgoRPkbhgVYb9mBH02FVlHeVGuDjeFK6T8/8U15pplEPSKhsVuOlrk8roaGbJ2dwenEA5eII8QKw+nV0nlVfk9D/wBTk43KKct681kqSS43arjrxssE9PWlucxGdBKsUUgKTbAVSTGQ2VQQGAMbg71r4Su0cz27EcNyST1VvVJ23xri82rXBo1W/SunDK0NK3jfEtIyaOnt8gIVgPBUVVYEE762Xf8AUcZxccs47vouPm803ybLLiPEEsqrOYDOqDt3dgo7ntvJ+gNbxi3ocUYuWhCsepNM1pLpuBA1tbsNGQVka7uBO4RWJiflNWeHK6LPClvbtd6Gm16r0zXFTLEMIBcNbOYYJgUdQwMkd47geanwpUS8GVWXtZmQoBQCgFAKAUB4xqGD5vpNS7raa5eNxrl2xcKHI4E3nG35VEQMQfy9q8qDbUW5Xbi/K2+6PDhOUopylbbi6zy+72Xl0MU4veWzK3bkrp3L9RYqX1ItzBPzKpaPtVI401BU3+nPzcq99SPqJxhlJ2oyvp91X6K6Ox9KE8pgzliLjDFn5jIDBCM0mWAIJ32mPFels/6Kb4vrXSz09kvcab487a6N8y6rc6jwCgPaAUAoBQCgFAKAxdwBJIA9zsKAwTUIRIZSO2xB79qiyLRm1wCZIECTv2HvUknuQmJ39qA9NAVbcA0+IXFgFS2ikOwIFklrcEGZBJ37ms/Cj+PjQ08SX5+QnALC44h1xkbXHEgsbkN1dQyJO89z4Jp4UQ8STLStDMg8cvsmnusnzhDh/rIhB/zEVTEbUHWp07HhxnjwjP8ATavy4/Flc/qDlhhcUDBbrMQ5YEWAkwSoklrgXt3Bqni1r1+DLa1DBkqeTV5qq+X048TboOMXbl4oLHw1Yq75HYqskiVhhn0bGdiYAr0p7NCGEpSl9zSdefryz0rhqYKTfAuq4y5E4nw23fVVuDIK6uBAO6GR3HbwfoTVoycXaLRm45oqD6QsBQELrja5QBIZCOWbMshEMcYn3x+838WRp48rz5/5POHekbaJFxiz5Biyyo2uLeCgMztEooMsSd9/ZLFbeQljNvLvKuh0dZGIoBQGrVahbaNcc4ogLMfYASTtUSairZMYuTpEAcaTJZBVDauXC1wNaKi0yKcldQQOomTHb61XfRp4T9brLPUzt8d05VmFwQqszSGUqtvEsWBAIgMp38MDRYkWrI8Kd1XbMNdx6xbLrmDcVWOG4kqhuYTEBsRMd4MxSWIlZMcKUqfDtEjhnE7V9crTqw2mDMSJ/wBvPmpjJS0KThKLpo8PCbERyre7i4YUCXHZjHmq+FDktb9eZh4OH/xWt+vMyt8MsLzItIOZ/idI6575e/c/ualYUFdJZ69SVg4auorPXr5m7S6ZLahLaKijsqgKP2FTGKiqiqRaEIwVRVI21YsKAUAoCj9S8afS8thbD22MMZgg99vG4n9q6dnwFi2rpmGNivDp1kVlz1ZeFq03KTO8WxBbFQqwJJMbkz57RWy2SDlJXkjP6iW6nWbMtP6wZzZHLUC4GyknYrPb6GB+9JbGoqWegjtN7uWpbemOLtqbJuMoUhisCT2APn71htOCsKe6ma4GK8SNst65zYruPaJ7toKgQsLltwHJCnlurkEhWiQsdjVJptZGeLFyjS5r4aZTngF64t4XVshbjWOgEMMbV03HBYWUJBUwFIMb79RrJ4TkmpVw+HfJGfhyd71Z13ojbqfT90rqbfNDLcsG1aLyXWc9nbfIDIQ3eO8kSZlhSakr1WXzqS8KVSV5NUidpNPfbUC9dS0gW2yAJca4TmyNJm2kRh9e9aRUrt9/CLJTc1KSSpPrrXRci2q5qKA5ziHrTS2bj235gZCwPT/IgumN/IYR9a1jgykrXfA0WHJkHQ/2gWS1xbqPbxa6FIGQZbKhzPs0H5d/G+9XezulXdkvCeVF5wbi9nWIxVT0OAy3FAIZYdTG49iCPb3FY4mG45Mr92G8nw4cnl86Eu9w2y8ZWrbQSRKKYL7sRI2JPf3rPdjyKT+/Oefnn0/GR7b0FpbjXVt2xcb5nCqHbt3aJPyr/wAo9q2eNiSgoOT3VoryXp6silqSazJFAKAUAoBQCgNOsscy2ySVyBEgKYnbswKn7EEVElaomLp2Uqel1CBOYdkuJsoAHNdLgxXsqqUAC7iDWawqVX3r8Gzx87rvT5MdT6WFwOXvXA90Ot1kCDNbiohUKwbEY20AI377yah4N3nrqTHaHFqlpp6f7Imr4Ree8LY5vKLs7swtY9dlrZZSGy3ZvlK98vEVWeG5SS4Z/Ka/ctHEjGN5X68Gn+x0Ok4eLdxnBPUltI8AWs4P65/0FbpU7OdytV3mTKkqcj6r9atpL/4e3pbmoucoXYUxkGuC0ESFbJ5ORBgBQTJ7UBWv/ahaW+1t7Di0l27Ya6rBiLunTNxy4BwO4Vp3xOwqLBYejvXa668bJsNaJsrqLZzFwPaY4ySAMXDbFd+x32qQdhQGvT31dQ6EMrCQR5Bq04OEnGWqBsqoKv1Bwf8AFILZcoAcjABnaB/vW2BjeFLeqzLFw/EVWbdVwexctpbe2GVAAo3BAAjYjfsBURxpxk5J5sl4UWlFowu8A0zBFNpSE+Ub7TufO+++81K2jETbT1DwYNJVoSOH8Pt2FwtLiszEk7mB5J9hVMTEliO5MtCEYKokqqFisbj+nF/kZjPt9JkALP8AMZ7Cub6vC8Xwrz7y8zpWx4vheLWXefkSbHErLuUS6jOO6hgTt32rWONhyluxkmzOWBiRjvSi0iVWhkKAUAoDhfU39n51V+9eF4IbgWBgTiVCqT8wmQv9a6cPaNyKVG0cbdSVGOp/s9Z3dueArPqGAwMgahAij5t8Yk+/0qVtFLTl8ErGrhy+C/8ASnAW0qXA7h2uPmSqlQIUKAAST4n9ayxcRTqjOct4vayKCgKL1Hrbtm5YfJk05YpdZQpILlRbJyUws5KSP5xWU21Jcv8AVfwY4snFp8OP7GWg9S2rmAYMjuYCxP5mQGRtuUNTHFTrvn/BMcVPvrRd1oaigFAKAUAoBQCgFAKAUByHqz+zzScQvc681wNy1tkLy4xVi4gshZT1EEgjY+4BoC7sendGl3nLp7IukQbmC5kRiZaJMjYmd6A2cJ4HpdNl+HsWrOfzctFSY7TA3iTHtJoCF6pI+AHa6tk3DzDaa4h+RymTW4dVzjsRviPMHv2G/v3UnKsrp8VdJ5N18WysjndFqrluzYtA3wzLoMQVcHEXgL0wIHQDnMbET3FejiYcJ4k8T7aTxb013ft88/0/GhROu+pL9DvfNwG67lza+Ojc4gXsh/xDghHxBimxXE9gs4/1NYSh9iVb32v7f010zfDOWad8bJhd5naV4poKAUAoBQHP6vgt06s30dArpg0hsgPOMbTtsSdvY1wT2bEe0PEi1TVPn6d+h3w2rDWz+HJO07XL1InBvS9y3ctNcdMbOWOAOTZSYae0En37xWWz7DPDnFya+26rV3zNto2+E4SUU7lV3oq5HV16h5RU8c4k9hrLdPKZ8LhIOQLKeWQcgN7gVIgyXHauvZcCOMprPeStcsmr4crfoVk6IljiOqui4LZ04a3ca02eYhlTpOIaepypCyOhhvPfaWBgYbjv71NJqq0vnXBWrr9S0oi2R+Geo7t50UYLzbStbBVpD22C6pG646MlEbb5DeK0xthhhRcnb3ZNPNaNXBrL+6n6VzIUnodTXlGh5kJjz7UB7QCgFARddw61egXFyA8SQO4bcAwd1U7+1VcU9SsoqWppXgunBRhbANucTJ2k5e++5J396bkSPDjyLCrFxQCgFAKAUAoDhF9T6oWzclHmxfdVCRibN1bYJIbqEEk9u1e89gwHPczX3RTd670W+WWeSOLx51fSXw6JFz1DqLaC7KXrQu8voKMxztg25wYqp5kD6h1rNbFgzluZxlu3naWTz1SbW78plnjTS3tVf5X8/DLX0rxO9qAzXQF5cWmERN1J5pH+X5QPqGrk27AwsFpQzvNf9L/T66/BpgzlPXhl68S+rgNxQCgFAR9XrEtgFj3ZF233uMEX9Cx71DklqWjFy07okVJUUBo1eqW2AWmCyoIE7uQo/qRUN0WjFvQ31JUUBUeodReU6dbRA5l8K5yCnEK7mJRxJxjsPO47gDnuC+r9Q2mtNyGvuNNbe4wbAs7af8QYATABjC/MN2PTC0dWwW/AvVK6q8bdu30gO2eQIKAoLTgAbrdDOVP/AKTUB0NAKAi63Sm5gJXAOGYMuROBDpicgFIcKZg9vB3GuFiKFvO6pZ1rk7yztWtV+xDVnv8AD7PN53Kt82I5mC5x7ZRMfSaeNieH4e893lbr20FK7NqWEBkKoInsAPnOTfudz7mqOcnq+1p7cCTHWagW0ZyGbETCgsx+gApCO9JRDKKxrLyOxNoM1zc3QtwqAnZAApY4hhj8qtNxhB2PXKEJRreyXDK8+OtZ8dWslmUtm5uL34MWCCBsCLnxCdwFhIUERuxBUyCNpqqwMP8A5fjLzzz9NeDJtkzVavULlFlGG4SLjEknZchy4Ve5JkxHY1nGGG6+59cves83yyz6E2yu0mtv2/hFQ8Eg3AtwqGAVrk4hiSWfpEKOlhtiJ2nh4c/uuumXkuXBZ68OeVU2jaOL3zPwCCvYEXPiHuMeiEUgjdjKmQQIk18DD/5fjLzzz9NeDG8+Re1yFxQCgFAKAUAoBQHgUUsHgQDYARU22DKKgCgFAKAUBScS4Ibl13GHVyO43+BdN0j7MIH0jzWcsO3fl8G8MXdjXn8qvg0D0+8EZgEW3W2wy6CzOVgSNgrY9xsNopuMnxlenHMx1vp53zKuq5rdXHcqnNFr5e3ZrRaIG91vbeHhu774fx8kxxkqtcvWr/n4NY4Pde42aALzMgzPlIW+LuJXHswGxyOIAEDtUKDvPvMnxYpZPh+1F7wvTNbtKjGcZiJ7SSBv7CB+laxVKjnnLelZLqSpiyAxIBgyJ8HtI/c/vQGkaG0GVxbTJFxVsRKr2xUxIH0FAZ2dOifKqrsF2AGyziNvAkwPEmgOc/tC0l27Yspa5u+otBzayyCEkM0r2AB79hWWKm6S5nZsU4wnJyr9Lq+fA4DX8O4hOqS2mr25wBi5BXn2iMT2abYaAp3EgVi1LPXtnpwngfa5OPDl/wAXryz5n0f0NZuJpFW4LgOT4i6CHxLnGQd1EdgdwIFdGHe6rPJ2txeK2q4aaaHQVc5hQCgFAKAUAoBQCgKH1DqES/pWuZYKbjSFZoYLishQT+Zo+td+yQlPCxFDV0tUsrz18kcu0SUZwctFb58P8lQOK6rmXXyfFHk2gmR5YuqJHwxE2yTGTFpJERFdn0+BuRjStrW+NPr/AMuirTOzm8bGcpO8k9K4WunLq74VRdeldRfuWy1/IEYpDAA5IoFwiB2LyP02ri26GFCaWHXF5cm8vg6dlliSjc+2tfku64TqFAKAUBgt1SSAQSvcA7idxI8UFmdAKA+YepOAcTe/q3sJchntm0VvIvyjcrNwFd/eK454eK22ueXyelhYuAowUq0d5f4NV/07xY2tWi8xQ19Xtrzl60m7kFIfp72jBxmPpFHh4tNLn8FljbOpRb5Z5ccunmSj6d4pg3W2J1nM5XNE8vI7zlGPY4T4mJ2qfDxcs+PwZ+Ng3p/bV1x74nSegOHaqxp2XVEybhKKWzKrA2mSO8mATE/WtcCM4wqZhtU8Oc7gdNWxzCgFAKAUAoBQELjPEl09lrzKzKpWYjbJguRJIAVZyZiYABPit9nwHj4iw4um/wBldeb0S4vIhulZV3vUgW5Z2yF62TbtoUdrjBhGLBsSMcmJmABJIrqjsLcJ8N15t2kl1VXrlVXeSK7+h5qvWFhLj2yGOGYJBQ720N1+nLMAKGGRAEqR5Eof0zFnCM1xrnxdLOqu6yTunfOjmkT+Ecbt6guEDdEzIA/Myqe/ZgmY91ZT5rn2jZJ4CTlWf8Jv2un1TLKVlnXMSKA5D1R6g1GnvsEKYW7K3MCvz53BZgtMiJyEfauXFxZRnS0y+XR04eFGUc+f4zPf43qm1V62oTl2+Yk49mCB0cknqMgjFfEk+DTxJuTS0V/4/wBDw4KKb1yK6z6m1ZVTmm66c/4f/FYq3nzH/wCRVFjzy/7fks8KH5+Dv67TkFAR/wAdayZeYmSCWGQlR7sJ2H1NLBm2oQSSygABjuNgZgn2Bg7/AENAeLq7Zflh0LxOGQyj3iZigN1AKAUAoBQCgInFr727F17a5uqMyrBMkAkCBud/A3qs21FtFZtqLaVuigu65le69u6GJfTLkQCCrvi/aAQFZjIiMfoazcquua/YxcqbafL8k61qr/ONpnUYlQMoVrilQWdVCmSCSNjAKGRBqybun3lr7l1KW9XbNGj12qLojht8rbMFAHMttJYbEBHtyV9iI71EZSbp91/PAqpTtJ+Xfmv41OjrU3FAKAUAoBQEPiWoKBW3xzGRALQIPgAncwP1qk5VRvs+GsRtcay4Z95+hT/xK+1vLqt7YsXUAI7kx+U/IAATBXrB3g1lvyaPQ+mwYzrKWdqnqkl1X6s2lk8msrRrGt1R5aywPdemGuBrjBJBT8ttUzEKYuE9JWC3p5d8f41L+Bsy3nSfPPKNRV1nxk3u6r7azuzqK6DxRQGnVWA64ksvYyrFTtv3H+3arwnuO6T88wV392tNgExMDIg5tkGe5zi4aZDczqBHbxArp+uxt7evlwVUlu1XKsq48Su6jbc4JaJcnOLk5pmwRiy4McQY3Xx2nqid6otrxEo1VrR0rVO1n5/GWmRNGzh3CbNgsbSBS4QNHkWlwT9lAH6VXG2nExklN3V16u38hRS0J1YEigOb4j6d/Eatrl1RyeWtuA5DEqwuTsOxkqd52+tc8sHem3LSvwbxxd2FLUnr6e04uvdxOTg5AsxEsMSwE7NiSJHgn3rTwo23zKeLKkiPpPSOktsGCEwIhmLDZsl2P8vYf9mqxwIR4EyxptF7WxkKA4Pgvo+7b1Ia6qsi3L7G5zAcxfy2KcsMSQwyDOR0yPEZxhWpZs16X0JeDoHvF7WQtuh/NprBD6dD7kMsN7i41Sovj3yIbNui9J301vNYKyfiXvi7zADDhgFw5eRYBsN3xxH2AKNMNnd1cgUAoBQCgFAKAUAoDDmrOMifad/2qLRbdlV1kBdU+R2nv496WN2S4HqOGEggj3BmpshxcXTRlQggce1DW9PddJyVSRETI++371DdIvhpOSTKy56lcZJyZvLcZCgZmXpRLs5LbLfLcQRj3J3gTVd418Ba3l/tc+j4mS+qVzwNp1YlVAbpg3FtsisDupPMbaD/AIT1O9nRHgOrvtX/AB8o6CrGAoBQCgKvjPE2tNbRBbzuZb3HwUBBJ3AMkkqI9iT+WCBTH1exuBFt2yHLBTzYwxvCwvN6enP4jKO/wmXv2Al2/UrGwlzlibjBUYuBZabhtq4fviyjmDbcECZNAQtd6ya0Wm3bcIWV8bu8rp/xJcdMC3vbTJo3uA9oyAu+BcSe8L2SqOVd5YZGLI8IjEqSB8rM1s/W232AFpQEPW8UsWiq3LioW3AJgwCAT9ACQJO2496vGEpaIEb+8eklxzkJQ4tBmGy5eO3ds4XEbyR7ireDPLLX/f4ItG1OOaY4xeTqjHfvKs4/6Uc//E1V4c1w77ZNk21cDKGUyGAIPuDuDVWqdMGdQBQHjMACTsB3qUryQPEcEAgyCJB9waNNOmDKoAoBQCgFAKAUAoBQCgOKuek9QdRevB7SFxdxO9wlriYI3UmVqNicWIMAAAd+P6eW83lx+fx7n0Uf6tgRwIYTUnW7fDJO2snUr4WlzbbIn9ydSbZVrlnIWrNlQuQBS2crisSpIyaDMH7VX6adZtcPZG//AK3s6xE4xlW9KTuruWUWlfBZa+p1Hpjg34a2wOIa45dgvygkAdPSo7AflH2rpwsPcR4v9R236rETWkVSvWuub/L8y4rU4DXfsq6lWAKnYg+aEp1miPe4XZYklBJbORIbLEW8gw3BwAXbwIqKRZYklxH8LsyG5a5AqZjebYIQz9ATH3NKRG/KqsmVJUUAoBQGL2wYkAwZEiYI8j60BgdOkEYrDbsIG59z70BlctqwxIBHsRI/agHJWScRJEEwJI9j9KA9toFAAAAHYDYCgMqA5T1Nw27cvjkpd+KLKXWHK5eFu6zkEs2YIDPMKcslEiCR1YM4qP3NZXWt3Xt85EMmav0uj2BazIK3nvK0eXuPcKsAQWXrIIkTVFjtS3uleyoVkVuu9BpdHVeZTyltDBERUCuxJRVACnlO1kRuFPcmSdI7W48ON+fnzzV+ZG6dgAAI7DtXIWo9oBQGvU2yyMo7kEfuIq0HUkyVqUN/hl97Vpblqw/LBU22uMUbpADzyu4IIjHsxMyIrvjj4UJycZSV8Ulaz0/Vo/PhVUaKUU8m+/U80fBtQly3Lq6LcW4zszZsV0/4cjHGN2AecvJ2pibVgzhKk02mkqVK572t8stA5xa9P3s6OvOMhQCgFAKAUAoBQCgFAKAp+L8fTTXVW6AtoozNeLQFIZVVYjfLJjM7BD+nZs+xyx4N4ecrSUeerb9Mvcq5UVnCPWNsnULqXS2bd+8iQGANu1cSyGJ3El7ijxOWw711bR/TJpQeCm7jFvTWScqWmVJ/yVU9bLXhnqLTX712xbcm5anIFGUHFjbYqSAGAcFSR5rkxthxsHDjizWUtM09VavlazzLKSbotq5CwoDlL3FmbWOlrUStoHK0Ta67kdNq2Mc9oljJ3Me8diwksJOUdeOeS5vh5GO999J98iHo+OaiLTJd/EO+nuXLlvFfhuiyoAQBh1zbgkkx7zV54MM01STST5r/AFmVjOWXHXLv2J3p/ilx71pBf/EK9jmXNk+G8iPlAgGWGJk9P3qmNhpRb3ap0uvfMtCTbWd5HU1xmxrF5csMhkBOMiYO0x3iajeV1eZbddb1ZczZUlRQFPxq+4u2EW6ttSWdiR3FsdichtLLt9D42rOTe8lffbMsRu0k6IDeorqILrIj2zbuPipi4Ba7uZ6QDsMfykjc+KeI0r4V33wKPGcVb0z88uJYaHXXzee06WziEbJGMLnMoZHUwxmdpDrsO9aRk7aZaM5uTTXL54d+xb1c2FAadZny25cZ4nGdxPiaiV1kaYW5vrf0vPyKdOJG9i4VTbNy2q5LJkAszfcGFHsUNZKe9T4Wd72ZYNxbe8oybp8NEvVZ9U0atPxTUOjXBiqsjlAwA6gCVVeqWiDlIHbaqrEk1fQvPZcCElB22mrrlxbypdM31Nmj409y6EWMWYFTH/8AMK+Z/wCdCB/qFWjiNyruv9lcXYoYeG5PVJ3/ANVql7O/Rl/Wx5YoBQCgFAKAUAoBQCgFAKAUAoDk/WnAb+pJFpbZy012zlcYqFN17RkQpJgIT28DcV639N2zC2dLxG8pxlSWu6pdVzM5xb05M53inonWEXzbFpuY17Ecwghbt+xdRt1iQLTSJHjevSwP6rsycFK1SjeXFRmmtf8A5LOvQpLDlTrvQ6j036X/AAuov3fhFbhYowU834rtdZWYmMQSAAO8EnevK2z+ofUYMIZ2qtf25JJNLm+N+RpGFSbOmrzC4oDHliZgT9qmwFQCYAE9/rUWAqATAAnvQGrXXWW27IuTBSVX3IGwqmJJxi3FWy+FGMppSdK9TmLfFXN+3dBQ5KiN0sNmvlOxMqw2kGdwRv3rz1jy8RTVZpLjxk16Pmem9nisKUHeTbWnCKfquRI03HdQws/DQtcBeFDHpUop7nY9TNPYQBvM1fD2rFkoZLNXlyyX7t/HUznsmDFzzdLLOtc3+yXz0NvDOOXLl0WiFBBIchT+QuHjq8EWvf5zV8HaZTnue/padeTr3K42yww8PfTfT1qr/wDL2L27ZVoLKrFTKyAYPuPY12Ujzmk9Ty3pkUsQigt8xAAy+/vSkEkj2xYRBiiqq+ygAfsKJVoEkskbKkkUAoDWthAAAqgAyBA2JkyPrJP71FIu8STdtmu3obSsXFtA57sFAJnvvE1CjFO6LPHxZR3HJ1yt0ZWtJbUqVRQVXEQAIX2H02FSopESxZytSbdu358zdUmYoBQCgFAKAUAoBQCgFAKAUAoBQCgFAKAUAoBQCgNWpsLcRkcZKwgj3Bqs4KcXGWjLQnKElKOqIn8FsSDgZEb5PMhuYCerc5GZNZfTYetfnnf5zNvqsWqv4XKuXLIyHCLGNtcNrfydTbSZImdxIGxkbD2qfAw6SrTTUj6nFuTvXXTv1N9vR21bMKA3Vv8A6yC37lR+1XWHFO0s/wCdTN4kmt1vLL40N9XKCgFAKAUAoBQCgFAKAUAoBQCgFAK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25" descr="data:image/jpeg;base64,/9j/4AAQSkZJRgABAQAAAQABAAD/2wCEAAkGBxITEhUTExQVFRUXGR4aGRgYGBoXGxseFx4dGBsbHBwdHCggHiAmHhsaIjElKCkrMC8yGB8zOjMsNyguLisBCgoKDg0OGxAQGy8kICYtNDgsLC80LCwsLDAsNywvLywsLC8sLCwvLCwsLywsLywsLC8sLCwsLCwsLCwsLCwsNP/AABEIALcBFAMBEQACEQEDEQH/xAAbAAEAAgMBAQAAAAAAAAAAAAAABAUCAwYBB//EAD8QAAIBAwIFAgQEAwYEBwEAAAECEQADEgQhBRMiMUEGUSMyYXEUQoGRFVKhBxYzYnKxU5Ki8CREY3OCwdFD/8QAGgEBAAMBAQEAAAAAAAAAAAAAAAECAwQFBv/EADkRAAICAAMGBQMDBAEDBQEAAAABAhEDITEEEkFRYfATcYGRoRQisTLB0QVC4fFScoKiFSNikrIk/9oADAMBAAIRAxEAPwD7jQCgFAKAUAoBQCgFAKAUAoBQCgFAKAUAoCI3E7ABJvW4BCk5rsx7Kd+59qtuS5Eby5mP8W0+/wAe1suZ+IvywDl3+WGUz26h703JciN6PMz/AIlYgtzbcBSxOawFBxLTPYHYn3puS5E7y5m9LimQCCVMGDMGAYPsYIP6iq0SZ0AoBQCgFAKAUAoBQCgFAKAUAoBQCgFAKAUAoBQCgFAKAUBE4ppjcQIJ3dSSDBAVgx377gRt71niR3lXXv8Ag2wJqEt58n8qv8lV/C7ig4AyeYDDQcTcUoi77fDyjsFM9prDwpLTr7WqXtkjq+ohL9XThxp23/3VfNc6PRpLyrCI0EDYsgxi4zuoAMAspAWNh5O287s1ouXLm2168PljxMKTuT/OeSSfPJ5v4RbaG2wUltmZixHtJ2H6CAfrNbwTSzOPFkm/t0RJq5meGgOW0npa5ba063QeU7sltsmRRcthCqktkIIZh3gOV+tdDxk01WqMlhtO7Nmp9KB1v9ah7t9LoYLAC2uXhaMMDjFvwRBMjtULHpron83n8h4V31f4r+DRxP0WLoIDhA1q6jABmDPecXA5LMScXGR33Pt2q0NocfdfBWWCpez+TpdBpeWgWcj3Zj3ZjuzH7kkx4rCTt2bRVIkVUkwS4CSAQSpgj2MAwf0IP61FplnFpJta6GdSVFAKAiabiVm4727d1HdPmVWBKwYIMdoOx9qqpRbpMqpxbpMl1YsKAUAoBQCgFAKAUAoBQCgFAKAUAoCo4xxS7au27Vu1bc3Fdgbl42gOXiSNrbeGn9O0bi0UnqXjFNW2VWm9Zhwt0WfgHAElxzcrlldQALQWCMWAnOdiYgTVnh1l3kXeFWV5/GtalnwLjTXmZHtojC3bujC5zVKXssZOKw3QZEEdoJ3iJRopKKWaLmqFBQCgFAV/E9cyBggllAYk9gGbEedzs37fYHOcq0MsTEatLUyfiHUwVGbEMTEd18QT5Mge5U+BNTv56B4mbSVjScSW68JDLBlgexGOxEeQ0gz4NIzUnkIYqm6joTquaigFAKA5bWIyPqblsPzFuowUFupXtLa7dioZmP3T6VytNOTWt/lJfn8Ht4UliQwoTrdcWryyak5e9JL16mqwjDEXzd5KFrRYl5Y2VC23bHfqm6Z8th5iiv8AuuvXhX+fgvNxdvBUd91Ksst5ttK+X2rot7hZ0PBs+Ra5mWeC5ZfNMfm/ze/1mt8O91XqeTte5489yqt1Wnp05dCbVznOGsendS124z5oh1LAcu4Ebks9267EhuztcQR3hAdjEcqwpN58/jP82cawp27yz+Lt99CNd4RxMM7Ibm7vIN6VIQi7aKA3DiGKC2e21yCoCktG7irNd168Srw8a2114+q49K9dMrO04LYdLFsXCTcjJ5M9b9TAGTsGJA+gFdMVSSZ14aait7XiTqsXFAKAUAoBQCgKX1VxC9ZtKbOORbqkBmCBWZiiF1DEQJEzGUVWTo6tlw4Tk1Pt9XTr21ooW41qTcZ7V+0yudKiBrbYAX98wuYO8nYneAJEbxbs6lgYSilOLy3rzzy4aGvV+o9cpvhRabkKytKQGdLIuyvxMixaYQLAUTlNRvMtDZdne7d/dXs3WeVZc714UWvAfUh1Ooa2jI1teaSQDMA2hZMz2YNcM+cfpVk22c+Psvg4alLJuv33vbLys6erHCKAUBWcT4Hav3Lb3etbYYctltvbbKD1BkJkFVIII+X7zaMmtC8ZuKpEv8Ba5gu8tOYBiHxXML/KGiY+lRbqiu86rgNHobVoEWraWwxyIRQsk9yYG5+tG29Q23qSKggUAoBQEfU6G3cMus7R3I27wYO4nffsd6q4p6lJYcZamNvQW1uNcA6mMkyYmAsx2mBE96KCTsLDipOXE2afSW7fyKq7AbCNl2H7VKiloTGEY6Ix4hfNu1ccRKIzCZjpBO8bx9q1woKeJGL4tFmcjf4zeL85FHOXS6oqhUEMyGw1sEW7rB56gMXP5uxyA9eOy4aj4cn9rnC3yT309YprhquWqplLsn3fUb5OENsqL2CXI6cTYW6pJNwAy5ZcgQOkiJrCOwxqLld7ttcb3mnwbyVOqvO9BvHR6dyyqSIJAJHsSNxuB/tXmzSUmkWRsqpIoBQGq3qUZ2QMCyRkPbKYn67TH296qpJtpcCzhJRUmsnobasVFAKAUAoBQCgFAKAUBH12htXlwvW0uLM4uoYSPMEd6hpMvh4k8N3BtPpkeNw+yTJtWyekzgs/D3Tx+U7j28UpDxJpVb4/Ovvx5nn8Os8zncq3zSMeZiM49somKUtR4s93ct1y4GzT6S3b+RETYL0qF2QQo28AbAeKkiU5S/U7/wAkbivEuSF6CxaYjb5VLRPuYgDyaFSHb4q63HDgkF7SKpxBTmjeSO+/3oD2z6gDFAttyWAJA3xUubc7CNipJ7bDz2oC6oCNrtfbsgG4wUMYEzuYLePoCf0qVFvQrKcY5tlfpPU2mcN1YFCclb5tn5ewEzLQBG+496u8OSM47RB3nX+6/JLTjFglFFxSbglI8gzH2mCBPcgjxVdyXIusSDrPUnVUuUXGeI3ke4iqoUad7mc9QYTBAiDvH/e1Zzk1fkdeDhQkoyeu8lXA1/3idEYPZbmKLBCh1OQ1L8pN+wYMDI7dtzRzrh2y30qk1uyye9nT/tVv0rT8Gf8AeL4vKNvdXS2+LFir3ArDEY9SDNZbaN9tjTfzor9L9m9eqbXkr65PLJZ+ZqHqtY/wmy5PMxkfOG5fIntnntTxO/2LfRO/1Kt6vTXe8qOjrQ4hQCgPJ8UFHtAKAh8X13IstciYgASACWIVZJ2AkiT4Ems8XE8ODka4GF4k1HvLM5w+rLmPyKx+XIB8culASu5AZ2JAO5VJ7sAOR7XKsln665L88NaXU7voYXr+NM38LV6W+ho4Xxdrds27fL5rNcYvcad1IVmuQQMix+VScVA+baa4eM1HdjVu837Z9W+C0XMvi4ClLfldKsl1zpdEuL1fLMkf3suEtiitM4LvkRsoBieok5kAdCLvudrLa5N5Ly758XyWuZT6GKSt+ffLgub0yOtBrvPMPaAUAoBQCgFAKAh/j1lt1xXLJi0bJ8xAjcA7E7bg+1ZeLHPkrv01/g28F0ubqvXT31M7Wqn5sUEZAFuqPJZY2j7mrKfPL8lZYfLP8ejN3NXvI8ef5th+/irWim6+RnUkCgIPE+Gi9hOJxnZlzUyImJG48b+TQHljg9lbYtlFYQoJYBi2AhSxjciKA2rw6yMSLVsY/LCjpkyY2233+9ASqApfVPD7l62gtAcxLiurFscCs7/UflI9mPtFaYclF5mGPBzit3W/bvTyObHpbU55QoglgMhv/wCJF8D9Vn9R+ta+LGu+VHN9NO76v/8ASf4JHCPSdy09pnCvAQnqYBGW61w7AjLpYgd9+4iolipp13lRbD2Zxabz/bNv9/c7auc7iFrOGW7rZMGnBkMMygq/cEAwfpPbxVXFPU1hjSgqXO/VHl3hNljkV3ItDuf/AC7m7b8+GJP180cU8+8gseaVJ8//ACVP4Pf4Zb5hujNWYgsFd1ViogFlBgmAB23AAMwKbqux40tzcdUuiy9TR/d/TTPL353P7t/ifzd+07x2neJqFCKL/VYtVf8Abu+nLvhloWlXOcUAoCq19/C9KxlioJ9gXALH6AEmrI7sCG/hU9Lfq0nl6hNe5cqYCBmAu+DiqMAPEyzCe3wm/RWRD2eKhvLN0vt5W2vOsl/9l6ztDeZ7aswgkb+P1APYHv8ArUM58aChNxjobXUEQQCD4O9RqZp1oeLaUTAAkydu59/vUUhbZgdLb6TgvSSV6R0k9yPaajdXInflnnqZrZUGQoB33gTuZP7neppEbz0szqSDTq7pVcgJiJ2mB5MeYFY4+I4Q3kv3y4uu/XQ0woqUqZq/GqPqZVZHYl4O2/sZ+1U+pistXaWXFutM+Tvy5l/Bb6av27oW9epJAmNxPcSCBH6mY/0nxSG1QnKlpnn1TqvfTyb0piWzyirft89+aJddJgKAUBrv5YthGUHGe0+J+lVnvbr3deBaG7vLe04lQvBCAgEbQGkk9MhmkxLFmVJmBAjbzyrZqquntrrxbaV9FR1varbvt6LypN11zJOl0DDJnxZ5YgkkiWMg9hHZR5gAAGtIYTSbebz7/BnPGi6Ucll3+eXkYcO4PyyMmyCrbUD/ANoEAn7EmB477ntGFs6g8+SXt3l76k42076yVW2/fvP20LWuk5RQCgFAVNvj1vmXlYYLZgM5ZIkxAxyyEkwNt4NU31mdD2eW7FrNvhn/AK8+RNs8QtOAVuIQYA6h3K5gffHqj23qykmZPDmtV3p+ciQrAgEGQdwRUlD2gFAQ7nE7QzkmEDMxCsVAT5uoDGR/LM/SrbrItGy5rLayWYDFMzO0L/Mf2NRTFo22boZQwmD7qVP6hgCP1FGqJM6gEXiOvWyqlt8mCAAqCS3+oge57+Kq5UVlJRVsz0+rV0DgwInfaPv7VKdqyU0zfUkigFAKAUAoBQFRqfUNlbl2yDldtqWKyB2TON9ztG4BAms3ixtrijJ40d5x4oi6L1dYZbefQ7qhKjqC8wwoJ2nx42mTAqI40Wl6fJSO0RaVkjS+p9NcYIrHMkjAqQwIZVII8fNP2Vj2BqVixbpFljwbriWt2yGiZ29iR3+xqZ4cZ6/lr8HRGbjoYHR29+kbx/SI/wBh+w9qo9nwndxWf7V/C9lyL+Nic++2/cyt6ZFMgAf/AFPeB4n6VaGDCDuK7etcr40VliSkqbNtaFBQCgFAKAUAoBQFDxnUs4up0hbb2huN2LMjSDOw3jsZINd+z4ai4y4tS9KTXfSjHEd2uRJ0/FGZrcqMbly5bAEyvKz6mP15ZBECCwG9Zz2dJSzzST87rT39UrJWJp1bXtf8FrXIalDqPTgZLqhsC97nBlBEHbY4sCd8uxHzVm4ZUdUdqakm1dKiJqfRqsf8ZlhEVcQFhlARngbSyKFiNt6h4S5mkdua/tvN/wApejz6nTWrYVQqiAoAA9gNgK1OJtt2zOhAoCrtcOfC5ZZkNt+ZuAciLpZoPgEZHfefYVdyWveRVIwv8LuXLd1Xdc3ti2CqkKMZOUZTuTuJ7ACfNSpJNNcyN1tUWOkQhFDCCPGbXP8AqYAn9ao9SyN1QSRddpy+ER03FYz7Cf61DWhWSsqF4XfVGtAIVuKgZsiCsdLbY79MEb7nYwN6zUZJV5fsZuMqa5nQ1qbEDifEhZa0CCRcYrsGZtkZ9lUEn5f2k+Khui8IOSdcDAce08qA5OWMHB8RzDCBmxhCTtDQZ2pvInwpd9DZpeLWbj8tWJbciVZQwQ4sUYgK8EgHEnuKJpkSw5JWydUlBQCgKzWcCsXbnMdSzAEAz2yUoYPfsTtMAmYneqPDi3bM5YUZO2eaTgFi0QbYZDiqmGIkJ8oO87fTuNjIosOK07oiOFGOhstcGsLd5wQB8mafq4AY/sP6n3NSoRTsssOO9vVmWFWLigFAKAUAoBQFPx/j6aU2lZGdrrYqFjwVBkk7fMK2wcB4t09DSGG5pvkR19X6bmG18QMtwWj0EjIkqBInypq/0uJu73SyfBlV9LNVn1tpWwjmdb4Dp89P1/zCpex4ivyJeBNG8ertJzBbzO9w2w0HHIRtPtJAntVfpcSrrhZHgzqy5u6ZGMsisYiSoO3tvWUcSUck2jFpMyWyoJYKAx7mBJ/X9B+1Q5Saq8hSM6qSKAUAoBQCgFAKAUBEPErQuLay6mQuuxxKqyqYeMZll2md+1ASS4mJExMfT3oD3Ie9Ae0BC4joDcNtlco1tiw2DAyrJDA+IY9iOw3qGi8Z0mmtSBa9OBRiLr4EobgIWXa2cspjpyIAYAdhtj3qFGi7xrzrn8/xw+bJGh4Py3U8xmW2GFtSAMQ5BMkCWgDEdtu8neiVFZYm8tNdS0qxmKAUBB4xxRNOgdwSCwUAYiS3YSxCj7kgVSc1BWzfZ9nljz3Y8r46LyTfsmQb/qa2sfCvk8vmkBBKpJUkyw7RMCZHaao8ZLg9LOiH9PnL+6Ota6vXlx+ONHrep7HMFsZMMlTMAY5XAGRd2yJIZdwCBkASKnxo3RC/p+Lub7pZN1xpWm9Kyp8b5I1r6t05/nk2kugQJIuMECDf58mUEf5hvUePH4XyWf8ATMZcv1Neyu/Kk8+jL+tjzxQCgFAKAUBU8e4CmqNpmZla02SkRvuCQQffEVtg47w7riaQxHFNczDg3AF096/eV2Y32LEECBLM20f6v6VOJjucYxa0E8RySXIqrfoKypTG7cAS5zADif5emY7dA/etvrZO7S0o0e0N3lwLPhvpy3Ya5gxxuPmVIBIPsreB+k/WsZ47mlfAzliOWpd1gZkTiPEEshWeep1QQJ3cwP0qk8RQq+Lr3M8TFWGrfOvcl1c0FAVnqD8Ryv8Aw855DKMcsfzY59M/f61phbm9950bN4W//wC5pXWr61mc1wziGtvJnbuPcxvlHUcgNy4EHsFmZ7GP0rpnDDi6arLrqd+LhYGHLdkkrjaf3akmeJ8q1OYYB8yosli0ykgkLjEDaOxmq/8Asbz9OfqZ/wD8m/KqrKv1VXHrZnrTxIXGwzZMrZGPJAiPiLDGe/bfx390fBaz68/QjD+kcFdJ0/8Al6PLvoTNB+N/EnmE8rN9otlMIHLgyHDTM7H9KpLwtzLX1149DLE+n8L7daXO749KOgrnOIhca0ZvWLtoEAupXq+Uz4aPynsfoTQHM3fTF5mJaxpMGS+OXzLjKrX1tLIytEH/AAzMKgAukQcSXMlGen9LXWv53xZdGIZ5ZnO9j8O1uDbGSzJyLRBjCeqjz777RCPPTvo9rN63cu8h8FnpXfmr8JLiyu3wAqkDytAdjQCgFAYXWIUkAsQCYESY8CSB+9Q3SJWpzfCPUdxuXzlHxLdphiIg33dV7uemFX699h2GGHiuX6uS+b/g2nhJXXN/FEm76rsqQMX8z8oIC3GtTBaW3VjCyYH2Bt4yuu+RXwX37l9WxkReI6IXVxzdIMgoRPkbhgVYb9mBH02FVlHeVGuDjeFK6T8/8U15pplEPSKhsVuOlrk8roaGbJ2dwenEA5eII8QKw+nV0nlVfk9D/wBTk43KKct681kqSS43arjrxssE9PWlucxGdBKsUUgKTbAVSTGQ2VQQGAMbg71r4Su0cz27EcNyST1VvVJ23xri82rXBo1W/SunDK0NK3jfEtIyaOnt8gIVgPBUVVYEE762Xf8AUcZxccs47vouPm803ybLLiPEEsqrOYDOqDt3dgo7ntvJ+gNbxi3ocUYuWhCsepNM1pLpuBA1tbsNGQVka7uBO4RWJiflNWeHK6LPClvbtd6Gm16r0zXFTLEMIBcNbOYYJgUdQwMkd47geanwpUS8GVWXtZmQoBQCgFAKAUB4xqGD5vpNS7raa5eNxrl2xcKHI4E3nG35VEQMQfy9q8qDbUW5Xbi/K2+6PDhOUopylbbi6zy+72Xl0MU4veWzK3bkrp3L9RYqX1ItzBPzKpaPtVI401BU3+nPzcq99SPqJxhlJ2oyvp91X6K6Ox9KE8pgzliLjDFn5jIDBCM0mWAIJ32mPFels/6Kb4vrXSz09kvcab487a6N8y6rc6jwCgPaAUAoBQCgFAKAxdwBJIA9zsKAwTUIRIZSO2xB79qiyLRm1wCZIECTv2HvUknuQmJ39qA9NAVbcA0+IXFgFS2ikOwIFklrcEGZBJ37ms/Cj+PjQ08SX5+QnALC44h1xkbXHEgsbkN1dQyJO89z4Jp4UQ8STLStDMg8cvsmnusnzhDh/rIhB/zEVTEbUHWp07HhxnjwjP8ATavy4/Flc/qDlhhcUDBbrMQ5YEWAkwSoklrgXt3Bqni1r1+DLa1DBkqeTV5qq+X048TboOMXbl4oLHw1Yq75HYqskiVhhn0bGdiYAr0p7NCGEpSl9zSdefryz0rhqYKTfAuq4y5E4nw23fVVuDIK6uBAO6GR3HbwfoTVoycXaLRm45oqD6QsBQELrja5QBIZCOWbMshEMcYn3x+838WRp48rz5/5POHekbaJFxiz5Biyyo2uLeCgMztEooMsSd9/ZLFbeQljNvLvKuh0dZGIoBQGrVahbaNcc4ogLMfYASTtUSairZMYuTpEAcaTJZBVDauXC1wNaKi0yKcldQQOomTHb61XfRp4T9brLPUzt8d05VmFwQqszSGUqtvEsWBAIgMp38MDRYkWrI8Kd1XbMNdx6xbLrmDcVWOG4kqhuYTEBsRMd4MxSWIlZMcKUqfDtEjhnE7V9crTqw2mDMSJ/wBvPmpjJS0KThKLpo8PCbERyre7i4YUCXHZjHmq+FDktb9eZh4OH/xWt+vMyt8MsLzItIOZ/idI6575e/c/ualYUFdJZ69SVg4auorPXr5m7S6ZLahLaKijsqgKP2FTGKiqiqRaEIwVRVI21YsKAUAoCj9S8afS8thbD22MMZgg99vG4n9q6dnwFi2rpmGNivDp1kVlz1ZeFq03KTO8WxBbFQqwJJMbkz57RWy2SDlJXkjP6iW6nWbMtP6wZzZHLUC4GyknYrPb6GB+9JbGoqWegjtN7uWpbemOLtqbJuMoUhisCT2APn71htOCsKe6ma4GK8SNst65zYruPaJ7toKgQsLltwHJCnlurkEhWiQsdjVJptZGeLFyjS5r4aZTngF64t4XVshbjWOgEMMbV03HBYWUJBUwFIMb79RrJ4TkmpVw+HfJGfhyd71Z13ojbqfT90rqbfNDLcsG1aLyXWc9nbfIDIQ3eO8kSZlhSakr1WXzqS8KVSV5NUidpNPfbUC9dS0gW2yAJca4TmyNJm2kRh9e9aRUrt9/CLJTc1KSSpPrrXRci2q5qKA5ziHrTS2bj235gZCwPT/IgumN/IYR9a1jgykrXfA0WHJkHQ/2gWS1xbqPbxa6FIGQZbKhzPs0H5d/G+9XezulXdkvCeVF5wbi9nWIxVT0OAy3FAIZYdTG49iCPb3FY4mG45Mr92G8nw4cnl86Eu9w2y8ZWrbQSRKKYL7sRI2JPf3rPdjyKT+/Oefnn0/GR7b0FpbjXVt2xcb5nCqHbt3aJPyr/wAo9q2eNiSgoOT3VoryXp6silqSazJFAKAUAoBQCgNOsscy2ySVyBEgKYnbswKn7EEVElaomLp2Uqel1CBOYdkuJsoAHNdLgxXsqqUAC7iDWawqVX3r8Gzx87rvT5MdT6WFwOXvXA90Ot1kCDNbiohUKwbEY20AI377yah4N3nrqTHaHFqlpp6f7Imr4Ree8LY5vKLs7swtY9dlrZZSGy3ZvlK98vEVWeG5SS4Z/Ka/ctHEjGN5X68Gn+x0Ok4eLdxnBPUltI8AWs4P65/0FbpU7OdytV3mTKkqcj6r9atpL/4e3pbmoucoXYUxkGuC0ESFbJ5ORBgBQTJ7UBWv/ahaW+1t7Di0l27Ya6rBiLunTNxy4BwO4Vp3xOwqLBYejvXa668bJsNaJsrqLZzFwPaY4ySAMXDbFd+x32qQdhQGvT31dQ6EMrCQR5Bq04OEnGWqBsqoKv1Bwf8AFILZcoAcjABnaB/vW2BjeFLeqzLFw/EVWbdVwexctpbe2GVAAo3BAAjYjfsBURxpxk5J5sl4UWlFowu8A0zBFNpSE+Ub7TufO+++81K2jETbT1DwYNJVoSOH8Pt2FwtLiszEk7mB5J9hVMTEliO5MtCEYKokqqFisbj+nF/kZjPt9JkALP8AMZ7Cub6vC8Xwrz7y8zpWx4vheLWXefkSbHErLuUS6jOO6hgTt32rWONhyluxkmzOWBiRjvSi0iVWhkKAUAoDhfU39n51V+9eF4IbgWBgTiVCqT8wmQv9a6cPaNyKVG0cbdSVGOp/s9Z3dueArPqGAwMgahAij5t8Yk+/0qVtFLTl8ErGrhy+C/8ASnAW0qXA7h2uPmSqlQIUKAAST4n9ayxcRTqjOct4vayKCgKL1Hrbtm5YfJk05YpdZQpILlRbJyUws5KSP5xWU21Jcv8AVfwY4snFp8OP7GWg9S2rmAYMjuYCxP5mQGRtuUNTHFTrvn/BMcVPvrRd1oaigFAKAUAoBQCgFAKAUByHqz+zzScQvc681wNy1tkLy4xVi4gshZT1EEgjY+4BoC7sendGl3nLp7IukQbmC5kRiZaJMjYmd6A2cJ4HpdNl+HsWrOfzctFSY7TA3iTHtJoCF6pI+AHa6tk3DzDaa4h+RymTW4dVzjsRviPMHv2G/v3UnKsrp8VdJ5N18WysjndFqrluzYtA3wzLoMQVcHEXgL0wIHQDnMbET3FejiYcJ4k8T7aTxb013ft88/0/GhROu+pL9DvfNwG67lza+Ojc4gXsh/xDghHxBimxXE9gs4/1NYSh9iVb32v7f010zfDOWad8bJhd5naV4poKAUAoBQHP6vgt06s30dArpg0hsgPOMbTtsSdvY1wT2bEe0PEi1TVPn6d+h3w2rDWz+HJO07XL1InBvS9y3ctNcdMbOWOAOTZSYae0En37xWWz7DPDnFya+26rV3zNto2+E4SUU7lV3oq5HV16h5RU8c4k9hrLdPKZ8LhIOQLKeWQcgN7gVIgyXHauvZcCOMprPeStcsmr4crfoVk6IljiOqui4LZ04a3ca02eYhlTpOIaepypCyOhhvPfaWBgYbjv71NJqq0vnXBWrr9S0oi2R+Geo7t50UYLzbStbBVpD22C6pG646MlEbb5DeK0xthhhRcnb3ZNPNaNXBrL+6n6VzIUnodTXlGh5kJjz7UB7QCgFARddw61egXFyA8SQO4bcAwd1U7+1VcU9SsoqWppXgunBRhbANucTJ2k5e++5J396bkSPDjyLCrFxQCgFAKAUAoDhF9T6oWzclHmxfdVCRibN1bYJIbqEEk9u1e89gwHPczX3RTd670W+WWeSOLx51fSXw6JFz1DqLaC7KXrQu8voKMxztg25wYqp5kD6h1rNbFgzluZxlu3naWTz1SbW78plnjTS3tVf5X8/DLX0rxO9qAzXQF5cWmERN1J5pH+X5QPqGrk27AwsFpQzvNf9L/T66/BpgzlPXhl68S+rgNxQCgFAR9XrEtgFj3ZF233uMEX9Cx71DklqWjFy07okVJUUBo1eqW2AWmCyoIE7uQo/qRUN0WjFvQ31JUUBUeodReU6dbRA5l8K5yCnEK7mJRxJxjsPO47gDnuC+r9Q2mtNyGvuNNbe4wbAs7af8QYATABjC/MN2PTC0dWwW/AvVK6q8bdu30gO2eQIKAoLTgAbrdDOVP/AKTUB0NAKAi63Sm5gJXAOGYMuROBDpicgFIcKZg9vB3GuFiKFvO6pZ1rk7yztWtV+xDVnv8AD7PN53Kt82I5mC5x7ZRMfSaeNieH4e893lbr20FK7NqWEBkKoInsAPnOTfudz7mqOcnq+1p7cCTHWagW0ZyGbETCgsx+gApCO9JRDKKxrLyOxNoM1zc3QtwqAnZAApY4hhj8qtNxhB2PXKEJRreyXDK8+OtZ8dWslmUtm5uL34MWCCBsCLnxCdwFhIUERuxBUyCNpqqwMP8A5fjLzzz9NeDJtkzVavULlFlGG4SLjEknZchy4Ve5JkxHY1nGGG6+59cves83yyz6E2yu0mtv2/hFQ8Eg3AtwqGAVrk4hiSWfpEKOlhtiJ2nh4c/uuumXkuXBZ68OeVU2jaOL3zPwCCvYEXPiHuMeiEUgjdjKmQQIk18DD/5fjLzzz9NeDG8+Re1yFxQCgFAKAUAoBQHgUUsHgQDYARU22DKKgCgFAKAUBScS4Ibl13GHVyO43+BdN0j7MIH0jzWcsO3fl8G8MXdjXn8qvg0D0+8EZgEW3W2wy6CzOVgSNgrY9xsNopuMnxlenHMx1vp53zKuq5rdXHcqnNFr5e3ZrRaIG91vbeHhu774fx8kxxkqtcvWr/n4NY4Pde42aALzMgzPlIW+LuJXHswGxyOIAEDtUKDvPvMnxYpZPh+1F7wvTNbtKjGcZiJ7SSBv7CB+laxVKjnnLelZLqSpiyAxIBgyJ8HtI/c/vQGkaG0GVxbTJFxVsRKr2xUxIH0FAZ2dOifKqrsF2AGyziNvAkwPEmgOc/tC0l27Yspa5u+otBzayyCEkM0r2AB79hWWKm6S5nZsU4wnJyr9Lq+fA4DX8O4hOqS2mr25wBi5BXn2iMT2abYaAp3EgVi1LPXtnpwngfa5OPDl/wAXryz5n0f0NZuJpFW4LgOT4i6CHxLnGQd1EdgdwIFdGHe6rPJ2txeK2q4aaaHQVc5hQCgFAKAUAoBQCgKH1DqES/pWuZYKbjSFZoYLishQT+Zo+td+yQlPCxFDV0tUsrz18kcu0SUZwctFb58P8lQOK6rmXXyfFHk2gmR5YuqJHwxE2yTGTFpJERFdn0+BuRjStrW+NPr/AMuirTOzm8bGcpO8k9K4WunLq74VRdeldRfuWy1/IEYpDAA5IoFwiB2LyP02ri26GFCaWHXF5cm8vg6dlliSjc+2tfku64TqFAKAUBgt1SSAQSvcA7idxI8UFmdAKA+YepOAcTe/q3sJchntm0VvIvyjcrNwFd/eK454eK22ueXyelhYuAowUq0d5f4NV/07xY2tWi8xQ19Xtrzl60m7kFIfp72jBxmPpFHh4tNLn8FljbOpRb5Z5ccunmSj6d4pg3W2J1nM5XNE8vI7zlGPY4T4mJ2qfDxcs+PwZ+Ng3p/bV1x74nSegOHaqxp2XVEybhKKWzKrA2mSO8mATE/WtcCM4wqZhtU8Oc7gdNWxzCgFAKAUAoBQELjPEl09lrzKzKpWYjbJguRJIAVZyZiYABPit9nwHj4iw4um/wBldeb0S4vIhulZV3vUgW5Z2yF62TbtoUdrjBhGLBsSMcmJmABJIrqjsLcJ8N15t2kl1VXrlVXeSK7+h5qvWFhLj2yGOGYJBQ720N1+nLMAKGGRAEqR5Eof0zFnCM1xrnxdLOqu6yTunfOjmkT+Ecbt6guEDdEzIA/Myqe/ZgmY91ZT5rn2jZJ4CTlWf8Jv2un1TLKVlnXMSKA5D1R6g1GnvsEKYW7K3MCvz53BZgtMiJyEfauXFxZRnS0y+XR04eFGUc+f4zPf43qm1V62oTl2+Yk49mCB0cknqMgjFfEk+DTxJuTS0V/4/wBDw4KKb1yK6z6m1ZVTmm66c/4f/FYq3nzH/wCRVFjzy/7fks8KH5+Dv67TkFAR/wAdayZeYmSCWGQlR7sJ2H1NLBm2oQSSygABjuNgZgn2Bg7/AENAeLq7Zflh0LxOGQyj3iZigN1AKAUAoBQCgInFr727F17a5uqMyrBMkAkCBud/A3qs21FtFZtqLaVuigu65le69u6GJfTLkQCCrvi/aAQFZjIiMfoazcquua/YxcqbafL8k61qr/ONpnUYlQMoVrilQWdVCmSCSNjAKGRBqybun3lr7l1KW9XbNGj12qLojht8rbMFAHMttJYbEBHtyV9iI71EZSbp91/PAqpTtJ+Xfmv41OjrU3FAKAUAoBQEPiWoKBW3xzGRALQIPgAncwP1qk5VRvs+GsRtcay4Z95+hT/xK+1vLqt7YsXUAI7kx+U/IAATBXrB3g1lvyaPQ+mwYzrKWdqnqkl1X6s2lk8msrRrGt1R5aywPdemGuBrjBJBT8ttUzEKYuE9JWC3p5d8f41L+Bsy3nSfPPKNRV1nxk3u6r7azuzqK6DxRQGnVWA64ksvYyrFTtv3H+3arwnuO6T88wV392tNgExMDIg5tkGe5zi4aZDczqBHbxArp+uxt7evlwVUlu1XKsq48Su6jbc4JaJcnOLk5pmwRiy4McQY3Xx2nqid6otrxEo1VrR0rVO1n5/GWmRNGzh3CbNgsbSBS4QNHkWlwT9lAH6VXG2nExklN3V16u38hRS0J1YEigOb4j6d/Eatrl1RyeWtuA5DEqwuTsOxkqd52+tc8sHem3LSvwbxxd2FLUnr6e04uvdxOTg5AsxEsMSwE7NiSJHgn3rTwo23zKeLKkiPpPSOktsGCEwIhmLDZsl2P8vYf9mqxwIR4EyxptF7WxkKA4Pgvo+7b1Ia6qsi3L7G5zAcxfy2KcsMSQwyDOR0yPEZxhWpZs16X0JeDoHvF7WQtuh/NprBD6dD7kMsN7i41Sovj3yIbNui9J301vNYKyfiXvi7zADDhgFw5eRYBsN3xxH2AKNMNnd1cgUAoBQCgFAKAUAoDDmrOMifad/2qLRbdlV1kBdU+R2nv496WN2S4HqOGEggj3BmpshxcXTRlQggce1DW9PddJyVSRETI++371DdIvhpOSTKy56lcZJyZvLcZCgZmXpRLs5LbLfLcQRj3J3gTVd418Ba3l/tc+j4mS+qVzwNp1YlVAbpg3FtsisDupPMbaD/AIT1O9nRHgOrvtX/AB8o6CrGAoBQCgKvjPE2tNbRBbzuZb3HwUBBJ3AMkkqI9iT+WCBTH1exuBFt2yHLBTzYwxvCwvN6enP4jKO/wmXv2Al2/UrGwlzlibjBUYuBZabhtq4fviyjmDbcECZNAQtd6ya0Wm3bcIWV8bu8rp/xJcdMC3vbTJo3uA9oyAu+BcSe8L2SqOVd5YZGLI8IjEqSB8rM1s/W232AFpQEPW8UsWiq3LioW3AJgwCAT9ACQJO2496vGEpaIEb+8eklxzkJQ4tBmGy5eO3ds4XEbyR7ireDPLLX/f4ItG1OOaY4xeTqjHfvKs4/6Uc//E1V4c1w77ZNk21cDKGUyGAIPuDuDVWqdMGdQBQHjMACTsB3qUryQPEcEAgyCJB9waNNOmDKoAoBQCgFAKAUAoBQCgOKuek9QdRevB7SFxdxO9wlriYI3UmVqNicWIMAAAd+P6eW83lx+fx7n0Uf6tgRwIYTUnW7fDJO2snUr4WlzbbIn9ydSbZVrlnIWrNlQuQBS2crisSpIyaDMH7VX6adZtcPZG//AK3s6xE4xlW9KTuruWUWlfBZa+p1Hpjg34a2wOIa45dgvygkAdPSo7AflH2rpwsPcR4v9R236rETWkVSvWuub/L8y4rU4DXfsq6lWAKnYg+aEp1miPe4XZYklBJbORIbLEW8gw3BwAXbwIqKRZYklxH8LsyG5a5AqZjebYIQz9ATH3NKRG/KqsmVJUUAoBQGL2wYkAwZEiYI8j60BgdOkEYrDbsIG59z70BlctqwxIBHsRI/agHJWScRJEEwJI9j9KA9toFAAAAHYDYCgMqA5T1Nw27cvjkpd+KLKXWHK5eFu6zkEs2YIDPMKcslEiCR1YM4qP3NZXWt3Xt85EMmav0uj2BazIK3nvK0eXuPcKsAQWXrIIkTVFjtS3uleyoVkVuu9BpdHVeZTyltDBERUCuxJRVACnlO1kRuFPcmSdI7W48ON+fnzzV+ZG6dgAAI7DtXIWo9oBQGvU2yyMo7kEfuIq0HUkyVqUN/hl97Vpblqw/LBU22uMUbpADzyu4IIjHsxMyIrvjj4UJycZSV8Ulaz0/Vo/PhVUaKUU8m+/U80fBtQly3Lq6LcW4zszZsV0/4cjHGN2AecvJ2pibVgzhKk02mkqVK572t8stA5xa9P3s6OvOMhQCgFAKAUAoBQCgFAKAp+L8fTTXVW6AtoozNeLQFIZVVYjfLJjM7BD+nZs+xyx4N4ecrSUeerb9Mvcq5UVnCPWNsnULqXS2bd+8iQGANu1cSyGJ3El7ijxOWw711bR/TJpQeCm7jFvTWScqWmVJ/yVU9bLXhnqLTX712xbcm5anIFGUHFjbYqSAGAcFSR5rkxthxsHDjizWUtM09VavlazzLKSbotq5CwoDlL3FmbWOlrUStoHK0Ta67kdNq2Mc9oljJ3Me8diwksJOUdeOeS5vh5GO999J98iHo+OaiLTJd/EO+nuXLlvFfhuiyoAQBh1zbgkkx7zV54MM01STST5r/AFmVjOWXHXLv2J3p/ilx71pBf/EK9jmXNk+G8iPlAgGWGJk9P3qmNhpRb3ap0uvfMtCTbWd5HU1xmxrF5csMhkBOMiYO0x3iajeV1eZbddb1ZczZUlRQFPxq+4u2EW6ttSWdiR3FsdichtLLt9D42rOTe8lffbMsRu0k6IDeorqILrIj2zbuPipi4Ba7uZ6QDsMfykjc+KeI0r4V33wKPGcVb0z88uJYaHXXzee06WziEbJGMLnMoZHUwxmdpDrsO9aRk7aZaM5uTTXL54d+xb1c2FAadZny25cZ4nGdxPiaiV1kaYW5vrf0vPyKdOJG9i4VTbNy2q5LJkAszfcGFHsUNZKe9T4Wd72ZYNxbe8oybp8NEvVZ9U0atPxTUOjXBiqsjlAwA6gCVVeqWiDlIHbaqrEk1fQvPZcCElB22mrrlxbypdM31Nmj409y6EWMWYFTH/8AMK+Z/wCdCB/qFWjiNyruv9lcXYoYeG5PVJ3/ANVql7O/Rl/Wx5YoBQCgFAKAUAoBQCgFAKAUAoDk/WnAb+pJFpbZy012zlcYqFN17RkQpJgIT28DcV639N2zC2dLxG8pxlSWu6pdVzM5xb05M53inonWEXzbFpuY17Ecwghbt+xdRt1iQLTSJHjevSwP6rsycFK1SjeXFRmmtf8A5LOvQpLDlTrvQ6j036X/AAuov3fhFbhYowU834rtdZWYmMQSAAO8EnevK2z+ofUYMIZ2qtf25JJNLm+N+RpGFSbOmrzC4oDHliZgT9qmwFQCYAE9/rUWAqATAAnvQGrXXWW27IuTBSVX3IGwqmJJxi3FWy+FGMppSdK9TmLfFXN+3dBQ5KiN0sNmvlOxMqw2kGdwRv3rz1jy8RTVZpLjxk16Pmem9nisKUHeTbWnCKfquRI03HdQws/DQtcBeFDHpUop7nY9TNPYQBvM1fD2rFkoZLNXlyyX7t/HUznsmDFzzdLLOtc3+yXz0NvDOOXLl0WiFBBIchT+QuHjq8EWvf5zV8HaZTnue/padeTr3K42yww8PfTfT1qr/wDL2L27ZVoLKrFTKyAYPuPY12Ujzmk9Ty3pkUsQigt8xAAy+/vSkEkj2xYRBiiqq+ygAfsKJVoEkskbKkkUAoDWthAAAqgAyBA2JkyPrJP71FIu8STdtmu3obSsXFtA57sFAJnvvE1CjFO6LPHxZR3HJ1yt0ZWtJbUqVRQVXEQAIX2H02FSopESxZytSbdu358zdUmYoBQCgFAKAUAoBQCgFAKAUAoBQCgFAKAUAoBQCgNWpsLcRkcZKwgj3Bqs4KcXGWjLQnKElKOqIn8FsSDgZEb5PMhuYCerc5GZNZfTYetfnnf5zNvqsWqv4XKuXLIyHCLGNtcNrfydTbSZImdxIGxkbD2qfAw6SrTTUj6nFuTvXXTv1N9vR21bMKA3Vv8A6yC37lR+1XWHFO0s/wCdTN4kmt1vLL40N9XKCgFAKAUAoBQCgFAKAUAoBQCgFAKA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75" name="Picture 27" descr="http://pbookcrazy.com/wp-content/uploads/2013/10/youwords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9064">
            <a:off x="1781629" y="1598340"/>
            <a:ext cx="7153275" cy="473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21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600" b="1" u="sng" dirty="0" smtClean="0">
                <a:solidFill>
                  <a:srgbClr val="CC00FF"/>
                </a:solidFill>
                <a:latin typeface="Times New Roman" pitchFamily="18" charset="0"/>
              </a:rPr>
              <a:t/>
            </a:r>
            <a:br>
              <a:rPr lang="en-US" sz="2600" b="1" u="sng" dirty="0" smtClean="0">
                <a:solidFill>
                  <a:srgbClr val="CC00FF"/>
                </a:solidFill>
                <a:latin typeface="Times New Roman" pitchFamily="18" charset="0"/>
              </a:rPr>
            </a:br>
            <a:endParaRPr lang="en-US" sz="2600" b="1" dirty="0" smtClean="0">
              <a:solidFill>
                <a:srgbClr val="CC00FF"/>
              </a:solidFill>
              <a:latin typeface="Times New Roman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/>
            <a:r>
              <a:rPr lang="en-US" b="1" u="sng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End </a:t>
            </a:r>
            <a:r>
              <a:rPr lang="en-US" b="1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Rhyme- </a:t>
            </a:r>
            <a:r>
              <a:rPr lang="en-US" b="1" dirty="0" smtClean="0">
                <a:solidFill>
                  <a:schemeClr val="bg1"/>
                </a:solidFill>
              </a:rPr>
              <a:t>the use of rhyming words at the ends of lines.</a:t>
            </a:r>
          </a:p>
          <a:p>
            <a:pPr eaLnBrk="1" hangingPunct="1"/>
            <a:endParaRPr lang="en-US" b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b="1" u="sng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Internal </a:t>
            </a:r>
            <a:r>
              <a:rPr lang="en-US" b="1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rhyme: </a:t>
            </a:r>
            <a:r>
              <a:rPr lang="en-US" b="1" dirty="0" smtClean="0">
                <a:solidFill>
                  <a:schemeClr val="bg1"/>
                </a:solidFill>
              </a:rPr>
              <a:t>use of rhyming words within lines</a:t>
            </a:r>
          </a:p>
          <a:p>
            <a:pPr eaLnBrk="1" hangingPunct="1"/>
            <a:endParaRPr lang="en-US" b="1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b="1" u="sng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Slant </a:t>
            </a:r>
            <a:r>
              <a:rPr lang="en-US" b="1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Rhyme- </a:t>
            </a:r>
            <a:r>
              <a:rPr lang="en-US" b="1" dirty="0" smtClean="0">
                <a:solidFill>
                  <a:schemeClr val="bg1"/>
                </a:solidFill>
              </a:rPr>
              <a:t>use of rhyming sounds that are similar but not identical, as in rave and rove or rot and rock. </a:t>
            </a:r>
            <a:r>
              <a:rPr lang="en-US" sz="1800" b="1" dirty="0" smtClean="0">
                <a:solidFill>
                  <a:schemeClr val="bg1"/>
                </a:solidFill>
              </a:rPr>
              <a:t>(consonance is a type of slant rhyme).</a:t>
            </a:r>
          </a:p>
          <a:p>
            <a:pPr eaLnBrk="1" hangingPunct="1"/>
            <a:endParaRPr lang="en-US" b="1" dirty="0" smtClean="0">
              <a:solidFill>
                <a:srgbClr val="CC00FF"/>
              </a:solidFill>
              <a:latin typeface="Times New Roman" pitchFamily="18" charset="0"/>
            </a:endParaRPr>
          </a:p>
        </p:txBody>
      </p:sp>
      <p:sp>
        <p:nvSpPr>
          <p:cNvPr id="354308" name="Rectangle 4"/>
          <p:cNvSpPr>
            <a:spLocks noChangeArrowheads="1"/>
          </p:cNvSpPr>
          <p:nvPr/>
        </p:nvSpPr>
        <p:spPr bwMode="auto">
          <a:xfrm>
            <a:off x="457200" y="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sz="5400" dirty="0">
                <a:solidFill>
                  <a:srgbClr val="FF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bil Green" panose="02000506030000020003" pitchFamily="2" charset="0"/>
              </a:rPr>
              <a:t>Rhyme</a:t>
            </a:r>
          </a:p>
        </p:txBody>
      </p:sp>
    </p:spTree>
    <p:extLst>
      <p:ext uri="{BB962C8B-B14F-4D97-AF65-F5344CB8AC3E}">
        <p14:creationId xmlns:p14="http://schemas.microsoft.com/office/powerpoint/2010/main" val="828443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Rhyme Scheme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The pattern of rhyming words in a poem.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Example: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Two roads diverged in a yellow </a:t>
            </a:r>
            <a:r>
              <a:rPr lang="en-US" sz="2800" dirty="0" smtClean="0">
                <a:solidFill>
                  <a:schemeClr val="bg1"/>
                </a:solidFill>
                <a:latin typeface="Arnprior" panose="02000400000000000000" pitchFamily="2" charset="0"/>
              </a:rPr>
              <a:t>wood		A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And sorry I could not travel </a:t>
            </a:r>
            <a:r>
              <a:rPr lang="en-US" sz="2800" dirty="0" smtClean="0">
                <a:solidFill>
                  <a:schemeClr val="bg1"/>
                </a:solidFill>
                <a:latin typeface="Castellar" panose="020A0402060406010301" pitchFamily="18" charset="0"/>
              </a:rPr>
              <a:t>both			B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And be one traveler, long I </a:t>
            </a:r>
            <a:r>
              <a:rPr lang="en-US" sz="2800" dirty="0" smtClean="0">
                <a:solidFill>
                  <a:schemeClr val="bg1"/>
                </a:solidFill>
                <a:latin typeface="Arnprior" panose="02000400000000000000" pitchFamily="2" charset="0"/>
              </a:rPr>
              <a:t>stood			A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And looked down one as far as I </a:t>
            </a:r>
            <a:r>
              <a:rPr lang="en-US" sz="2800" dirty="0" smtClean="0">
                <a:solidFill>
                  <a:schemeClr val="bg1"/>
                </a:solidFill>
                <a:latin typeface="Arnprior" panose="02000400000000000000" pitchFamily="2" charset="0"/>
              </a:rPr>
              <a:t>could	A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To where it bent in the under </a:t>
            </a:r>
            <a:r>
              <a:rPr lang="en-US" sz="2800" dirty="0" smtClean="0">
                <a:solidFill>
                  <a:schemeClr val="bg1"/>
                </a:solidFill>
                <a:latin typeface="Castellar" panose="020A0402060406010301" pitchFamily="18" charset="0"/>
              </a:rPr>
              <a:t>growth	B</a:t>
            </a:r>
          </a:p>
        </p:txBody>
      </p:sp>
      <p:pic>
        <p:nvPicPr>
          <p:cNvPr id="9218" name="Picture 2" descr="https://encrypted-tbn3.gstatic.com/images?q=tbn:ANd9GcTm9DScH4Aw4L2LlXPcP7SFBShKIuaqM0yjhdXv9VutQ39Ln2xQcw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833" b="57652"/>
          <a:stretch/>
        </p:blipFill>
        <p:spPr bwMode="auto">
          <a:xfrm>
            <a:off x="2286000" y="2541713"/>
            <a:ext cx="5709966" cy="1092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406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600" b="1" smtClean="0">
                <a:solidFill>
                  <a:srgbClr val="CC00FF"/>
                </a:solidFill>
                <a:latin typeface="Times New Roman" pitchFamily="18" charset="0"/>
              </a:rPr>
              <a:t/>
            </a:r>
            <a:br>
              <a:rPr lang="en-US" sz="2600" b="1" smtClean="0">
                <a:solidFill>
                  <a:srgbClr val="CC00FF"/>
                </a:solidFill>
                <a:latin typeface="Times New Roman" pitchFamily="18" charset="0"/>
              </a:rPr>
            </a:br>
            <a:endParaRPr lang="en-US" sz="2600" b="1" smtClean="0">
              <a:solidFill>
                <a:srgbClr val="CC00FF"/>
              </a:solidFill>
              <a:latin typeface="Times New Roman" pitchFamily="18" charset="0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5400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Blank verse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5400" b="1" u="sng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5400" b="1" dirty="0" smtClean="0">
                <a:solidFill>
                  <a:schemeClr val="bg1"/>
                </a:solidFill>
              </a:rPr>
              <a:t>Unrhymed</a:t>
            </a:r>
          </a:p>
        </p:txBody>
      </p:sp>
      <p:pic>
        <p:nvPicPr>
          <p:cNvPr id="11266" name="Picture 2" descr="https://sp.yimg.com/ib/th?id=HN.608015821642466302&amp;pid=15.1&amp;P=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3D908"/>
              </a:clrFrom>
              <a:clrTo>
                <a:srgbClr val="F3D9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14800"/>
            <a:ext cx="5725196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85904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Types of Poetry</a:t>
            </a:r>
          </a:p>
        </p:txBody>
      </p:sp>
      <p:sp>
        <p:nvSpPr>
          <p:cNvPr id="4915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Narrative Poetry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Lyric Poetry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endParaRPr lang="en-US" sz="2800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chemeClr val="bg1"/>
                </a:solidFill>
              </a:rPr>
              <a:t>Dramatic</a:t>
            </a:r>
          </a:p>
        </p:txBody>
      </p:sp>
      <p:pic>
        <p:nvPicPr>
          <p:cNvPr id="4" name="Picture 4" descr="MCj023330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447800"/>
            <a:ext cx="319881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Lyrical Poetry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600200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 poem that tells about emotions, opinions or ideas.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Common </a:t>
            </a:r>
            <a:r>
              <a:rPr lang="en-US" sz="2800" dirty="0">
                <a:solidFill>
                  <a:schemeClr val="bg1"/>
                </a:solidFill>
              </a:rPr>
              <a:t>types are sonnets, odes, free verse and elegies.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eaLnBrk="1" hangingPunct="1"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Does </a:t>
            </a:r>
            <a:r>
              <a:rPr lang="en-US" b="1" dirty="0" smtClean="0">
                <a:solidFill>
                  <a:schemeClr val="bg1"/>
                </a:solidFill>
              </a:rPr>
              <a:t>not </a:t>
            </a:r>
            <a:r>
              <a:rPr lang="en-US" dirty="0" smtClean="0">
                <a:solidFill>
                  <a:schemeClr val="bg1"/>
                </a:solidFill>
              </a:rPr>
              <a:t>tell a story!</a:t>
            </a:r>
          </a:p>
        </p:txBody>
      </p:sp>
      <p:pic>
        <p:nvPicPr>
          <p:cNvPr id="12293" name="Picture 5" descr="E:\My Pictures\Poetry\heartsong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352800"/>
            <a:ext cx="3429000" cy="277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Narrative Poetry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42672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Poetry that tells a story.  It has a beginning a middle and an end.  It also has characters and other story elements. Types </a:t>
            </a:r>
            <a:r>
              <a:rPr lang="en-US" sz="2800" dirty="0">
                <a:solidFill>
                  <a:schemeClr val="bg1"/>
                </a:solidFill>
              </a:rPr>
              <a:t>of narrative poetry include ballads and epics.</a:t>
            </a:r>
            <a:endParaRPr lang="en-US" sz="2800" dirty="0" smtClean="0"/>
          </a:p>
        </p:txBody>
      </p:sp>
      <p:pic>
        <p:nvPicPr>
          <p:cNvPr id="6148" name="Picture 4" descr="MPj04384760000[1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600200"/>
            <a:ext cx="34417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37" y="1676400"/>
            <a:ext cx="8229600" cy="1143000"/>
          </a:xfrm>
        </p:spPr>
        <p:txBody>
          <a:bodyPr/>
          <a:lstStyle/>
          <a:p>
            <a:pPr eaLnBrk="1" hangingPunct="1"/>
            <a:r>
              <a:rPr lang="en-US" sz="2600" b="1" u="sng" dirty="0" smtClean="0">
                <a:solidFill>
                  <a:schemeClr val="bg1"/>
                </a:solidFill>
              </a:rPr>
              <a:t/>
            </a:r>
            <a:br>
              <a:rPr lang="en-US" sz="2600" b="1" u="sng" dirty="0" smtClean="0">
                <a:solidFill>
                  <a:schemeClr val="bg1"/>
                </a:solidFill>
              </a:rPr>
            </a:br>
            <a:r>
              <a:rPr lang="en-US" sz="3800" b="1" dirty="0" smtClean="0">
                <a:solidFill>
                  <a:schemeClr val="bg1"/>
                </a:solidFill>
              </a:rPr>
              <a:t>a narrative poem </a:t>
            </a:r>
            <a:br>
              <a:rPr lang="en-US" sz="3800" b="1" dirty="0" smtClean="0">
                <a:solidFill>
                  <a:schemeClr val="bg1"/>
                </a:solidFill>
              </a:rPr>
            </a:br>
            <a:r>
              <a:rPr lang="en-US" sz="3800" b="1" dirty="0" smtClean="0">
                <a:solidFill>
                  <a:schemeClr val="bg1"/>
                </a:solidFill>
              </a:rPr>
              <a:t>that tells a dramatic story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2743200" y="482768"/>
            <a:ext cx="29530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srgbClr val="FF66CC"/>
                </a:solidFill>
                <a:latin typeface="Sybil Green" panose="02000506030000020003" pitchFamily="2" charset="0"/>
              </a:rPr>
              <a:t>Ballad</a:t>
            </a:r>
            <a:r>
              <a:rPr lang="en-US" b="1" dirty="0">
                <a:solidFill>
                  <a:srgbClr val="FF66CC"/>
                </a:solidFill>
                <a:latin typeface="Times New Roman" pitchFamily="18" charset="0"/>
              </a:rPr>
              <a:t>: </a:t>
            </a:r>
            <a:endParaRPr lang="en-US" dirty="0"/>
          </a:p>
        </p:txBody>
      </p:sp>
      <p:pic>
        <p:nvPicPr>
          <p:cNvPr id="5122" name="Picture 2" descr="http://www.lightspeedmagazine.com/wp-content/uploads/2013/06/the-ballad-of-marisol-brook-by-sarah-grey-575x4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95081"/>
            <a:ext cx="4257675" cy="3272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438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506617"/>
            <a:ext cx="7848600" cy="1139825"/>
          </a:xfrm>
        </p:spPr>
        <p:txBody>
          <a:bodyPr/>
          <a:lstStyle/>
          <a:p>
            <a:pPr eaLnBrk="1" hangingPunct="1"/>
            <a:r>
              <a:rPr lang="en-US" sz="3000" b="1" dirty="0" smtClean="0">
                <a:solidFill>
                  <a:schemeClr val="bg1"/>
                </a:solidFill>
              </a:rPr>
              <a:t>a long narrative poem </a:t>
            </a:r>
            <a:br>
              <a:rPr lang="en-US" sz="3000" b="1" dirty="0" smtClean="0">
                <a:solidFill>
                  <a:schemeClr val="bg1"/>
                </a:solidFill>
              </a:rPr>
            </a:br>
            <a:r>
              <a:rPr lang="en-US" sz="3000" b="1" dirty="0" smtClean="0">
                <a:solidFill>
                  <a:schemeClr val="bg1"/>
                </a:solidFill>
              </a:rPr>
              <a:t>centering on a heroic figure</a:t>
            </a:r>
            <a:r>
              <a:rPr lang="en-US" sz="3000" b="1" dirty="0" smtClean="0">
                <a:solidFill>
                  <a:srgbClr val="CC00FF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3124200"/>
            <a:ext cx="5562600" cy="2952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i="1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	</a:t>
            </a:r>
            <a:r>
              <a:rPr lang="en-US" sz="2800" b="1" i="1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Beowulf</a:t>
            </a:r>
            <a:r>
              <a:rPr lang="en-US" sz="2800" dirty="0" smtClean="0">
                <a:solidFill>
                  <a:schemeClr val="bg1"/>
                </a:solidFill>
                <a:latin typeface="Sybil Green" panose="02000506030000020003" pitchFamily="2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is an Old English heroic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epic of Beowulf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, a hero of the </a:t>
            </a:r>
            <a:r>
              <a:rPr lang="en-US" sz="2800" dirty="0" err="1" smtClean="0">
                <a:solidFill>
                  <a:schemeClr val="bg1"/>
                </a:solidFill>
                <a:latin typeface="+mj-lt"/>
              </a:rPr>
              <a:t>Geats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, battles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Grendel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, Grendel's mother; and, later in life after becoming a king, an unnamed dragon.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 </a:t>
            </a:r>
          </a:p>
        </p:txBody>
      </p:sp>
      <p:pic>
        <p:nvPicPr>
          <p:cNvPr id="51204" name="Picture 4" descr="MCj043578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276600"/>
            <a:ext cx="28321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209800" y="152400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b="1" u="sng" dirty="0">
                <a:solidFill>
                  <a:srgbClr val="CC00FF"/>
                </a:solidFill>
                <a:latin typeface="Times New Roman" pitchFamily="18" charset="0"/>
              </a:rPr>
              <a:t/>
            </a:r>
            <a:br>
              <a:rPr lang="en-US" sz="1600" b="1" u="sng" dirty="0">
                <a:solidFill>
                  <a:srgbClr val="CC00FF"/>
                </a:solidFill>
                <a:latin typeface="Times New Roman" pitchFamily="18" charset="0"/>
              </a:rPr>
            </a:br>
            <a:r>
              <a:rPr lang="en-US" sz="6600" b="1" dirty="0">
                <a:solidFill>
                  <a:srgbClr val="FF66CC"/>
                </a:solidFill>
                <a:latin typeface="Sybil Green" panose="02000506030000020003" pitchFamily="2" charset="0"/>
              </a:rPr>
              <a:t>Epic</a:t>
            </a:r>
            <a:r>
              <a:rPr lang="en-US" sz="6600" b="1" u="sng" dirty="0">
                <a:solidFill>
                  <a:srgbClr val="FF66CC"/>
                </a:solidFill>
                <a:latin typeface="Times New Roman" pitchFamily="18" charset="0"/>
              </a:rPr>
              <a:t> </a:t>
            </a:r>
            <a:r>
              <a:rPr lang="en-US" b="1" dirty="0" smtClean="0">
                <a:solidFill>
                  <a:srgbClr val="FF66CC"/>
                </a:solidFill>
                <a:latin typeface="Times New Roman" pitchFamily="18" charset="0"/>
              </a:rPr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22074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2286000" y="533400"/>
            <a:ext cx="57118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rgbClr val="FF66CC"/>
                </a:solidFill>
                <a:latin typeface="Sybil Green" panose="02000506030000020003" pitchFamily="2" charset="0"/>
              </a:rPr>
              <a:t>Dramatic Poetry</a:t>
            </a:r>
          </a:p>
        </p:txBody>
      </p:sp>
      <p:pic>
        <p:nvPicPr>
          <p:cNvPr id="6" name="Picture 5" descr="MCEN00120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09800"/>
            <a:ext cx="3908425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92395" y="2362200"/>
            <a:ext cx="457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Dramatic poetry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involves the techniques of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drama, especially dialogue and action. The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speaker's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voice in the poem is not that of the poet. 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endParaRPr 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It is often found within a play.  Two kinds are dramatic poetry are monologue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and soliloquy.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Poetry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600200"/>
            <a:ext cx="4419600" cy="4800600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a kind of writing that uses stanzas, rhythm and imagery to express thoughts, feeling, ideas and stories.</a:t>
            </a:r>
          </a:p>
          <a:p>
            <a:pPr eaLnBrk="1" hangingPunct="1">
              <a:buFontTx/>
              <a:buNone/>
            </a:pPr>
            <a:endParaRPr lang="en-US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A </a:t>
            </a:r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poem</a:t>
            </a:r>
            <a:r>
              <a:rPr lang="en-US" dirty="0" smtClean="0">
                <a:solidFill>
                  <a:schemeClr val="bg1"/>
                </a:solidFill>
              </a:rPr>
              <a:t> is one piece of poetry.</a:t>
            </a:r>
          </a:p>
        </p:txBody>
      </p:sp>
      <p:pic>
        <p:nvPicPr>
          <p:cNvPr id="3077" name="Picture 5" descr="MCj023345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38862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4094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995" y="228600"/>
            <a:ext cx="62247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Figures of Speech</a:t>
            </a:r>
            <a:endParaRPr lang="en-US" sz="4800" dirty="0">
              <a:solidFill>
                <a:srgbClr val="FF66CC"/>
              </a:solidFill>
              <a:latin typeface="Sybil Green" panose="02000506030000020003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1562">
            <a:off x="619631" y="1212492"/>
            <a:ext cx="8334365" cy="5382611"/>
          </a:xfrm>
          <a:prstGeom prst="rect">
            <a:avLst/>
          </a:prstGeom>
        </p:spPr>
      </p:pic>
      <p:pic>
        <p:nvPicPr>
          <p:cNvPr id="6146" name="Picture 2" descr="https://encrypted-tbn3.gstatic.com/images?q=tbn:ANd9GcTkBI-P2DS-83LfHn-vbLCvqGZd3YY4CtTPRh6_lM9dSJeS512hX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3759">
            <a:off x="139995" y="2286000"/>
            <a:ext cx="2941059" cy="294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Imagery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4572000" cy="50593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Words that describe what our five senses experience:</a:t>
            </a: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Smelling, hearing, seeing, tasting, and touching.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Example:</a:t>
            </a:r>
          </a:p>
          <a:p>
            <a:pPr marL="0" indent="0" eaLnBrk="1" hangingPunct="1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The softly rustling leaves gently moved in a caressing breeze along the banks of the happily bubbling stream in the quiet, shaded woods. </a:t>
            </a:r>
          </a:p>
          <a:p>
            <a:pPr marL="0" indent="0" eaLnBrk="1" hangingPunct="1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Hear the m</a:t>
            </a:r>
            <a:r>
              <a:rPr lang="en-US" sz="2400" b="1" dirty="0">
                <a:solidFill>
                  <a:schemeClr val="bg1"/>
                </a:solidFill>
              </a:rPr>
              <a:t>e</a:t>
            </a:r>
            <a:r>
              <a:rPr lang="en-US" sz="2400" dirty="0">
                <a:solidFill>
                  <a:schemeClr val="bg1"/>
                </a:solidFill>
              </a:rPr>
              <a:t>llow w</a:t>
            </a:r>
            <a:r>
              <a:rPr lang="en-US" sz="2400" b="1" dirty="0">
                <a:solidFill>
                  <a:schemeClr val="bg1"/>
                </a:solidFill>
              </a:rPr>
              <a:t>e</a:t>
            </a:r>
            <a:r>
              <a:rPr lang="en-US" sz="2400" dirty="0">
                <a:solidFill>
                  <a:schemeClr val="bg1"/>
                </a:solidFill>
              </a:rPr>
              <a:t>dding b</a:t>
            </a:r>
            <a:r>
              <a:rPr lang="en-US" sz="2400" b="1" dirty="0">
                <a:solidFill>
                  <a:schemeClr val="bg1"/>
                </a:solidFill>
              </a:rPr>
              <a:t>e</a:t>
            </a:r>
            <a:r>
              <a:rPr lang="en-US" sz="2400" dirty="0">
                <a:solidFill>
                  <a:schemeClr val="bg1"/>
                </a:solidFill>
              </a:rPr>
              <a:t>lls.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 dirty="0">
                <a:solidFill>
                  <a:schemeClr val="bg1"/>
                </a:solidFill>
              </a:rPr>
              <a:t>— Edgar Allan Poe, "The Bells" </a:t>
            </a:r>
          </a:p>
          <a:p>
            <a:pPr marL="0" indent="0" eaLnBrk="1" hangingPunct="1">
              <a:buNone/>
            </a:pPr>
            <a:endParaRPr lang="en-US" sz="28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633" y="1828800"/>
            <a:ext cx="3840480" cy="3657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Personification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Personifications copies people. Something not human is given human qualities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7170" name="Picture 2" descr="Poems with Personifica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67000"/>
            <a:ext cx="28575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really-learn-english.com/image-files/person-pigs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029200"/>
            <a:ext cx="23812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4102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Hyperbole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8" y="2209800"/>
            <a:ext cx="82296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Exaggeration – describing something as bigger than it really is.</a:t>
            </a:r>
          </a:p>
          <a:p>
            <a:pPr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Example: </a:t>
            </a:r>
          </a:p>
          <a:p>
            <a:pPr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“It’s so hot in here that I think I’m melting.”    or     </a:t>
            </a:r>
          </a:p>
          <a:p>
            <a:pPr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 “I’m starving to death. When is lunch?”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8196" name="Picture 4" descr="MCj013619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2062" y="0"/>
            <a:ext cx="280193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Irony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</a:rPr>
              <a:t>When the opposite you expect happens.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6"/>
          <a:stretch/>
        </p:blipFill>
        <p:spPr>
          <a:xfrm>
            <a:off x="457200" y="2486941"/>
            <a:ext cx="4527463" cy="24937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54A4DF"/>
              </a:clrFrom>
              <a:clrTo>
                <a:srgbClr val="54A4D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733800"/>
            <a:ext cx="2799522" cy="24765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Simile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14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is a figure of speech that says two unlike things  are the same.  It use the words “like” or “as.”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48100" y="3733800"/>
            <a:ext cx="4572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Examples: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Her </a:t>
            </a:r>
            <a:r>
              <a:rPr lang="en-US" i="1" dirty="0">
                <a:solidFill>
                  <a:schemeClr val="bg1"/>
                </a:solidFill>
              </a:rPr>
              <a:t>eyes are </a:t>
            </a:r>
            <a:r>
              <a:rPr lang="en-US" i="1" u="sng" dirty="0">
                <a:solidFill>
                  <a:schemeClr val="bg1"/>
                </a:solidFill>
              </a:rPr>
              <a:t>as</a:t>
            </a:r>
            <a:r>
              <a:rPr lang="en-US" i="1" dirty="0">
                <a:solidFill>
                  <a:schemeClr val="bg1"/>
                </a:solidFill>
              </a:rPr>
              <a:t> green </a:t>
            </a:r>
            <a:r>
              <a:rPr lang="en-US" i="1" u="sng" dirty="0">
                <a:solidFill>
                  <a:schemeClr val="bg1"/>
                </a:solidFill>
              </a:rPr>
              <a:t>as</a:t>
            </a:r>
            <a:r>
              <a:rPr lang="en-US" i="1" dirty="0">
                <a:solidFill>
                  <a:schemeClr val="bg1"/>
                </a:solidFill>
              </a:rPr>
              <a:t> emeralds.                   Clouds soft and fluffy </a:t>
            </a:r>
            <a:r>
              <a:rPr lang="en-US" i="1" u="sng" dirty="0">
                <a:solidFill>
                  <a:schemeClr val="bg1"/>
                </a:solidFill>
              </a:rPr>
              <a:t>like</a:t>
            </a:r>
            <a:r>
              <a:rPr lang="en-US" i="1" dirty="0">
                <a:solidFill>
                  <a:schemeClr val="bg1"/>
                </a:solidFill>
              </a:rPr>
              <a:t> marshmallows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>
                <a:solidFill>
                  <a:schemeClr val="bg1"/>
                </a:solidFill>
              </a:rPr>
              <a:t>My sister’s hair flows like a brown river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Smile with an 'i' - Simile!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28575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766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Metaphor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198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is a figure of speech that says one thing </a:t>
            </a:r>
            <a:r>
              <a:rPr lang="en-US" b="1" dirty="0" smtClean="0">
                <a:solidFill>
                  <a:schemeClr val="bg1"/>
                </a:solidFill>
              </a:rPr>
              <a:t>is</a:t>
            </a:r>
            <a:r>
              <a:rPr lang="en-US" dirty="0" smtClean="0">
                <a:solidFill>
                  <a:schemeClr val="bg1"/>
                </a:solidFill>
              </a:rPr>
              <a:t> another.  It compares two unlike things using the word “is”. </a:t>
            </a:r>
          </a:p>
          <a:p>
            <a:pPr eaLnBrk="1" hangingPunct="1">
              <a:buFontTx/>
              <a:buNone/>
            </a:pPr>
            <a:endParaRPr lang="en-US" i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7172" name="Picture 4" descr="MCj029598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699" y="2588101"/>
            <a:ext cx="373380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09106" y="4243864"/>
            <a:ext cx="6877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Tx/>
              <a:buNone/>
            </a:pPr>
            <a:r>
              <a:rPr lang="en-US" i="1" dirty="0">
                <a:solidFill>
                  <a:schemeClr val="bg1"/>
                </a:solidFill>
              </a:rPr>
              <a:t>Examples:</a:t>
            </a:r>
          </a:p>
          <a:p>
            <a:pPr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My </a:t>
            </a:r>
            <a:r>
              <a:rPr lang="en-US" dirty="0">
                <a:solidFill>
                  <a:schemeClr val="bg1"/>
                </a:solidFill>
              </a:rPr>
              <a:t>sister’s hair is a flowing river of brown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i="1" dirty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i="1" dirty="0">
                <a:solidFill>
                  <a:schemeClr val="bg1"/>
                </a:solidFill>
              </a:rPr>
              <a:t>My father’s anger is a volcano about to blow.</a:t>
            </a:r>
          </a:p>
        </p:txBody>
      </p:sp>
    </p:spTree>
    <p:extLst>
      <p:ext uri="{BB962C8B-B14F-4D97-AF65-F5344CB8AC3E}">
        <p14:creationId xmlns:p14="http://schemas.microsoft.com/office/powerpoint/2010/main" val="3838811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Symbolism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Something that represents something else such as person, place, thing, or an idea.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41" name="Picture 5" descr="MCj038716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384698"/>
            <a:ext cx="2667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228600" y="40718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hangingPunct="1">
              <a:buNone/>
            </a:pPr>
            <a:r>
              <a:rPr lang="en-US" dirty="0">
                <a:solidFill>
                  <a:schemeClr val="bg1"/>
                </a:solidFill>
              </a:rPr>
              <a:t>Example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 dove sometimes symbolizes or represents peace.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Poetry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3060" y="2514600"/>
            <a:ext cx="30734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62200" y="555605"/>
            <a:ext cx="5004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Sound Devices</a:t>
            </a:r>
          </a:p>
        </p:txBody>
      </p:sp>
      <p:pic>
        <p:nvPicPr>
          <p:cNvPr id="4" name="Picture 4" descr="MCj023819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286000"/>
            <a:ext cx="1193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Alliteration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uses the same beginning word sounds over and over, like a tongue twister.</a:t>
            </a:r>
          </a:p>
          <a:p>
            <a:pPr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My </a:t>
            </a:r>
            <a:r>
              <a:rPr lang="en-US" sz="2800" u="sng" dirty="0" smtClean="0">
                <a:solidFill>
                  <a:schemeClr val="bg1"/>
                </a:solidFill>
              </a:rPr>
              <a:t>b</a:t>
            </a:r>
            <a:r>
              <a:rPr lang="en-US" sz="2800" dirty="0" smtClean="0">
                <a:solidFill>
                  <a:schemeClr val="bg1"/>
                </a:solidFill>
              </a:rPr>
              <a:t>eautiful </a:t>
            </a:r>
            <a:r>
              <a:rPr lang="en-US" sz="2800" u="sng" dirty="0" smtClean="0">
                <a:solidFill>
                  <a:schemeClr val="bg1"/>
                </a:solidFill>
              </a:rPr>
              <a:t>b</a:t>
            </a:r>
            <a:r>
              <a:rPr lang="en-US" sz="2800" dirty="0" smtClean="0">
                <a:solidFill>
                  <a:schemeClr val="bg1"/>
                </a:solidFill>
              </a:rPr>
              <a:t>ubbles </a:t>
            </a:r>
            <a:r>
              <a:rPr lang="en-US" sz="2800" u="sng" dirty="0" smtClean="0">
                <a:solidFill>
                  <a:schemeClr val="bg1"/>
                </a:solidFill>
              </a:rPr>
              <a:t>b</a:t>
            </a:r>
            <a:r>
              <a:rPr lang="en-US" sz="2800" dirty="0" smtClean="0">
                <a:solidFill>
                  <a:schemeClr val="bg1"/>
                </a:solidFill>
              </a:rPr>
              <a:t>urst and then,</a:t>
            </a: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I simply </a:t>
            </a:r>
            <a:r>
              <a:rPr lang="en-US" sz="2800" u="sng" dirty="0" smtClean="0">
                <a:solidFill>
                  <a:schemeClr val="bg1"/>
                </a:solidFill>
              </a:rPr>
              <a:t>b</a:t>
            </a:r>
            <a:r>
              <a:rPr lang="en-US" sz="2800" dirty="0" smtClean="0">
                <a:solidFill>
                  <a:schemeClr val="bg1"/>
                </a:solidFill>
              </a:rPr>
              <a:t>low some more again.</a:t>
            </a:r>
          </a:p>
          <a:p>
            <a:pPr>
              <a:buFontTx/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The </a:t>
            </a:r>
            <a:r>
              <a:rPr lang="en-US" sz="2800" u="sng" dirty="0" smtClean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etting </a:t>
            </a:r>
            <a:r>
              <a:rPr lang="en-US" sz="2800" u="sng" dirty="0" smtClean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un </a:t>
            </a:r>
            <a:r>
              <a:rPr lang="en-US" sz="2800" u="sng" dirty="0" smtClean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lipped </a:t>
            </a:r>
            <a:r>
              <a:rPr lang="en-US" sz="2800" u="sng" dirty="0" smtClean="0">
                <a:solidFill>
                  <a:schemeClr val="bg1"/>
                </a:solidFill>
              </a:rPr>
              <a:t>s</a:t>
            </a:r>
            <a:r>
              <a:rPr lang="en-US" sz="2800" dirty="0" smtClean="0">
                <a:solidFill>
                  <a:schemeClr val="bg1"/>
                </a:solidFill>
              </a:rPr>
              <a:t>lowly down,</a:t>
            </a:r>
          </a:p>
          <a:p>
            <a:pPr>
              <a:buFontTx/>
              <a:buNone/>
            </a:pPr>
            <a:r>
              <a:rPr lang="en-US" sz="2800" u="sng" dirty="0" smtClean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aking room for the </a:t>
            </a:r>
            <a:r>
              <a:rPr lang="en-US" sz="2800" u="sng" dirty="0" smtClean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ilky </a:t>
            </a:r>
            <a:r>
              <a:rPr lang="en-US" sz="2800" u="sng" dirty="0" smtClean="0">
                <a:solidFill>
                  <a:schemeClr val="bg1"/>
                </a:solidFill>
              </a:rPr>
              <a:t>m</a:t>
            </a:r>
            <a:r>
              <a:rPr lang="en-US" sz="2800" dirty="0" smtClean="0">
                <a:solidFill>
                  <a:schemeClr val="bg1"/>
                </a:solidFill>
              </a:rPr>
              <a:t>oon.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2772" name="Picture 4" descr="E:\My Pictures\Poetry\sea_shel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429000"/>
            <a:ext cx="25146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_laug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533400"/>
            <a:ext cx="67393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Poetry elements</a:t>
            </a:r>
            <a:endParaRPr lang="en-US" dirty="0">
              <a:solidFill>
                <a:srgbClr val="FF66CC"/>
              </a:solidFill>
              <a:latin typeface="Sybil Green" panose="02000506030000020003" pitchFamily="2" charset="0"/>
            </a:endParaRPr>
          </a:p>
        </p:txBody>
      </p:sp>
      <p:pic>
        <p:nvPicPr>
          <p:cNvPr id="5124" name="Picture 4" descr="http://2.bp.blogspot.com/_oO60ArVaAro/TO6cMkdpG9I/AAAAAAAAAFw/pGqhbo133Yg/s1600/am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31813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964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Onomatopoeia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Onomatopoeia is the use of words that imitate </a:t>
            </a:r>
            <a:r>
              <a:rPr lang="en-US" i="1" dirty="0" smtClean="0">
                <a:solidFill>
                  <a:schemeClr val="bg1"/>
                </a:solidFill>
              </a:rPr>
              <a:t>sounds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buzz, fizz, whoosh</a:t>
            </a:r>
          </a:p>
          <a:p>
            <a:pPr>
              <a:buFontTx/>
              <a:buNone/>
            </a:pPr>
            <a:endParaRPr lang="en-US" sz="2000" u="sng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u="sng" dirty="0" smtClean="0">
                <a:solidFill>
                  <a:schemeClr val="bg1"/>
                </a:solidFill>
              </a:rPr>
              <a:t>Wham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  <a:r>
              <a:rPr lang="en-US" u="sng" dirty="0" smtClean="0">
                <a:solidFill>
                  <a:schemeClr val="bg1"/>
                </a:solidFill>
              </a:rPr>
              <a:t> Splat</a:t>
            </a:r>
            <a:r>
              <a:rPr lang="en-US" dirty="0" smtClean="0">
                <a:solidFill>
                  <a:schemeClr val="bg1"/>
                </a:solidFill>
              </a:rPr>
              <a:t>! </a:t>
            </a:r>
            <a:r>
              <a:rPr lang="en-US" u="sng" dirty="0" smtClean="0">
                <a:solidFill>
                  <a:schemeClr val="bg1"/>
                </a:solidFill>
              </a:rPr>
              <a:t>Pow</a:t>
            </a:r>
            <a:r>
              <a:rPr lang="en-US" dirty="0" smtClean="0">
                <a:solidFill>
                  <a:schemeClr val="bg1"/>
                </a:solidFill>
              </a:rPr>
              <a:t>! I am in trouble now!</a:t>
            </a:r>
          </a:p>
        </p:txBody>
      </p:sp>
      <p:graphicFrame>
        <p:nvGraphicFramePr>
          <p:cNvPr id="1536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5828094"/>
              </p:ext>
            </p:extLst>
          </p:nvPr>
        </p:nvGraphicFramePr>
        <p:xfrm>
          <a:off x="1775526" y="4343400"/>
          <a:ext cx="5154613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Clip" r:id="rId5" imgW="5154613" imgH="3929063" progId="">
                  <p:embed/>
                </p:oleObj>
              </mc:Choice>
              <mc:Fallback>
                <p:oleObj name="Clip" r:id="rId5" imgW="5154613" imgH="3929063" progId="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6" y="4343400"/>
                        <a:ext cx="5154613" cy="22098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MCj0142159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770609">
            <a:off x="5181600" y="2209800"/>
            <a:ext cx="147597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Repetition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chemeClr val="bg1"/>
                </a:solidFill>
              </a:rPr>
              <a:t>is used to make an impact on the poem’s tone. Words or phrases are repeated throughout the poem. </a:t>
            </a:r>
          </a:p>
          <a:p>
            <a:pPr>
              <a:buFontTx/>
              <a:buNone/>
            </a:pPr>
            <a:r>
              <a:rPr lang="en-US" sz="1800" u="sng" smtClean="0">
                <a:solidFill>
                  <a:schemeClr val="bg1"/>
                </a:solidFill>
              </a:rPr>
              <a:t>Here comes summer,</a:t>
            </a:r>
          </a:p>
          <a:p>
            <a:pPr>
              <a:buFontTx/>
              <a:buNone/>
            </a:pPr>
            <a:r>
              <a:rPr lang="en-US" sz="1800" u="sng" smtClean="0">
                <a:solidFill>
                  <a:schemeClr val="bg1"/>
                </a:solidFill>
              </a:rPr>
              <a:t>Here comes summer,</a:t>
            </a:r>
            <a:endParaRPr lang="en-US" sz="180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1800" smtClean="0">
                <a:solidFill>
                  <a:schemeClr val="bg1"/>
                </a:solidFill>
              </a:rPr>
              <a:t>Chirping robin, budding rose.</a:t>
            </a:r>
          </a:p>
          <a:p>
            <a:pPr>
              <a:buFontTx/>
              <a:buNone/>
            </a:pPr>
            <a:r>
              <a:rPr lang="en-US" sz="1800" u="sng" smtClean="0">
                <a:solidFill>
                  <a:schemeClr val="bg1"/>
                </a:solidFill>
              </a:rPr>
              <a:t>Here comes summer,</a:t>
            </a:r>
            <a:endParaRPr lang="en-US" sz="180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sz="1800" u="sng" smtClean="0">
                <a:solidFill>
                  <a:schemeClr val="bg1"/>
                </a:solidFill>
              </a:rPr>
              <a:t>Here comes summer</a:t>
            </a:r>
            <a:r>
              <a:rPr lang="en-US" sz="1800" smtClean="0">
                <a:solidFill>
                  <a:schemeClr val="bg1"/>
                </a:solidFill>
              </a:rPr>
              <a:t>,</a:t>
            </a:r>
          </a:p>
          <a:p>
            <a:pPr>
              <a:buFontTx/>
              <a:buNone/>
            </a:pPr>
            <a:r>
              <a:rPr lang="en-US" sz="1800" smtClean="0">
                <a:solidFill>
                  <a:schemeClr val="bg1"/>
                </a:solidFill>
              </a:rPr>
              <a:t>Gentle showers, summer clothes.</a:t>
            </a:r>
          </a:p>
          <a:p>
            <a:pPr>
              <a:buFontTx/>
              <a:buNone/>
            </a:pPr>
            <a:r>
              <a:rPr lang="en-US" sz="1800" i="1" smtClean="0">
                <a:solidFill>
                  <a:schemeClr val="bg1"/>
                </a:solidFill>
              </a:rPr>
              <a:t>By Shel Silverstein</a:t>
            </a:r>
            <a:endParaRPr lang="en-US" smtClean="0">
              <a:solidFill>
                <a:schemeClr val="bg1"/>
              </a:solidFill>
            </a:endParaRPr>
          </a:p>
        </p:txBody>
      </p:sp>
      <p:graphicFrame>
        <p:nvGraphicFramePr>
          <p:cNvPr id="10244" name="Object 2"/>
          <p:cNvGraphicFramePr>
            <a:graphicFrameLocks noChangeAspect="1"/>
          </p:cNvGraphicFramePr>
          <p:nvPr/>
        </p:nvGraphicFramePr>
        <p:xfrm>
          <a:off x="4191000" y="3124200"/>
          <a:ext cx="2552700" cy="341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Clip" r:id="rId6" imgW="1579944" imgH="2286723" progId="">
                  <p:embed/>
                </p:oleObj>
              </mc:Choice>
              <mc:Fallback>
                <p:oleObj name="Clip" r:id="rId6" imgW="1579944" imgH="2286723" progId="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124200"/>
                        <a:ext cx="2552700" cy="341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6172200" y="3200400"/>
          <a:ext cx="2552700" cy="341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Clip" r:id="rId8" imgW="1579944" imgH="2286723" progId="">
                  <p:embed/>
                </p:oleObj>
              </mc:Choice>
              <mc:Fallback>
                <p:oleObj name="Clip" r:id="rId8" imgW="1579944" imgH="2286723" progId="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200400"/>
                        <a:ext cx="2552700" cy="341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e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musicalcricket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musicalcricket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dia Placeholder 4"/>
          <p:cNvSpPr>
            <a:spLocks noGrp="1"/>
          </p:cNvSpPr>
          <p:nvPr>
            <p:ph type="media" sz="half" idx="2"/>
          </p:nvPr>
        </p:nvSpPr>
        <p:spPr/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600" b="1" u="sng" dirty="0" smtClean="0">
                <a:solidFill>
                  <a:srgbClr val="FF66CC"/>
                </a:solidFill>
                <a:latin typeface="Times New Roman" pitchFamily="18" charset="0"/>
              </a:rPr>
              <a:t/>
            </a:r>
            <a:br>
              <a:rPr lang="en-US" sz="2600" b="1" u="sng" dirty="0" smtClean="0">
                <a:solidFill>
                  <a:srgbClr val="FF66CC"/>
                </a:solidFill>
                <a:latin typeface="Times New Roman" pitchFamily="18" charset="0"/>
              </a:rPr>
            </a:br>
            <a:r>
              <a:rPr lang="en-US" sz="2600" b="1" dirty="0">
                <a:solidFill>
                  <a:srgbClr val="FF66CC"/>
                </a:solidFill>
                <a:latin typeface="Times New Roman" pitchFamily="18" charset="0"/>
              </a:rPr>
              <a:t/>
            </a:r>
            <a:br>
              <a:rPr lang="en-US" sz="2600" b="1" dirty="0">
                <a:solidFill>
                  <a:srgbClr val="FF66CC"/>
                </a:solidFill>
                <a:latin typeface="Times New Roman" pitchFamily="18" charset="0"/>
              </a:rPr>
            </a:br>
            <a:r>
              <a:rPr lang="en-US" sz="2600" b="1" dirty="0" smtClean="0">
                <a:solidFill>
                  <a:srgbClr val="FF66CC"/>
                </a:solidFill>
                <a:latin typeface="Times New Roman" pitchFamily="18" charset="0"/>
              </a:rPr>
              <a:t/>
            </a:r>
            <a:br>
              <a:rPr lang="en-US" sz="2600" b="1" dirty="0" smtClean="0">
                <a:solidFill>
                  <a:srgbClr val="FF66CC"/>
                </a:solidFill>
                <a:latin typeface="Times New Roman" pitchFamily="18" charset="0"/>
              </a:rPr>
            </a:br>
            <a:endParaRPr lang="en-US" sz="2600" b="1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76600" y="304800"/>
            <a:ext cx="31838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66CC"/>
                </a:solidFill>
                <a:latin typeface="Sybil Green" panose="02000506030000020003" pitchFamily="2" charset="0"/>
              </a:rPr>
              <a:t>Assonance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667000" y="1615437"/>
            <a:ext cx="480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600" b="1" kern="0" dirty="0">
                <a:solidFill>
                  <a:srgbClr val="FFFFFF"/>
                </a:solidFill>
                <a:latin typeface="+mn-lt"/>
                <a:ea typeface="+mj-ea"/>
                <a:cs typeface="+mj-cs"/>
              </a:rPr>
              <a:t>repetition of </a:t>
            </a:r>
            <a:r>
              <a:rPr lang="en-US" sz="2600" b="1" kern="0" dirty="0" smtClean="0">
                <a:solidFill>
                  <a:srgbClr val="FFFFFF"/>
                </a:solidFill>
                <a:latin typeface="+mn-lt"/>
                <a:ea typeface="+mj-ea"/>
                <a:cs typeface="+mj-cs"/>
              </a:rPr>
              <a:t>the same vowel sound in a line of poetry</a:t>
            </a:r>
            <a:endParaRPr lang="en-US" sz="2600" b="1" kern="0" dirty="0">
              <a:solidFill>
                <a:srgbClr val="FFFFFF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04" y="2903593"/>
            <a:ext cx="7026387" cy="3641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419600" y="4724400"/>
            <a:ext cx="3176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Amienne" panose="04000508060000020003" pitchFamily="82" charset="0"/>
              </a:rPr>
              <a:t>falls mainly on the plain</a:t>
            </a:r>
            <a:endParaRPr lang="en-US" sz="4400" b="1" dirty="0">
              <a:latin typeface="Amienne" panose="04000508060000020003" pitchFamily="82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Consonance</a:t>
            </a:r>
            <a:endParaRPr lang="en-US" sz="5600" b="1" u="sng" dirty="0" smtClean="0">
              <a:solidFill>
                <a:srgbClr val="FF66CC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2497982"/>
            <a:ext cx="403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kern="0" dirty="0">
                <a:solidFill>
                  <a:srgbClr val="FFFFFF"/>
                </a:solidFill>
              </a:rPr>
              <a:t>repetition of the same </a:t>
            </a:r>
            <a:r>
              <a:rPr lang="en-US" sz="3600" b="1" kern="0" dirty="0" smtClean="0">
                <a:solidFill>
                  <a:srgbClr val="FFFFFF"/>
                </a:solidFill>
              </a:rPr>
              <a:t>consonant sound in the middle or end of several words </a:t>
            </a:r>
            <a:r>
              <a:rPr lang="en-US" sz="3600" b="1" kern="0" dirty="0">
                <a:solidFill>
                  <a:srgbClr val="FFFFFF"/>
                </a:solidFill>
              </a:rPr>
              <a:t>in a line of poetry</a:t>
            </a:r>
          </a:p>
        </p:txBody>
      </p:sp>
      <p:pic>
        <p:nvPicPr>
          <p:cNvPr id="6146" name="Picture 2" descr="http://ts3.mm.bing.net/th?id=HN.608036940005181555&amp;pid=1.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1128">
            <a:off x="4958854" y="911959"/>
            <a:ext cx="3475956" cy="31720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Alliteration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A line that has the same the initial (first / beginning) sound for two or more words</a:t>
            </a:r>
          </a:p>
          <a:p>
            <a:pPr marL="0" indent="0" eaLnBrk="1" hangingPunct="1">
              <a:buNone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4782">
            <a:off x="3606506" y="3123495"/>
            <a:ext cx="3975100" cy="23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Analogy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A comparison between two things that may have one aspect in common.  They are parallel to each other.</a:t>
            </a:r>
          </a:p>
        </p:txBody>
      </p:sp>
      <p:pic>
        <p:nvPicPr>
          <p:cNvPr id="8194" name="Picture 2" descr="http://www.buzzle.com/img/articleImages/536114-22816-2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50899">
            <a:off x="4951550" y="3022508"/>
            <a:ext cx="2476500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poetry06_plakat-detail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91310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 descr="imag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926956"/>
            <a:ext cx="5722938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15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Theme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The main idea or message of the story.  It is similar to the subject, but is more universal.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4" name="Picture 3" descr="MCj0101020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854450"/>
            <a:ext cx="25654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7528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Point of view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The perspective of the narrator,  relationship of the narrator to the story.</a:t>
            </a:r>
          </a:p>
          <a:p>
            <a:pPr marL="0" indent="0" eaLnBrk="1" hangingPunct="1">
              <a:buNone/>
            </a:pPr>
            <a:endParaRPr lang="en-US" sz="3600" dirty="0" smtClean="0">
              <a:solidFill>
                <a:srgbClr val="FF66CC"/>
              </a:solidFill>
              <a:latin typeface="Sybil Green" panose="02000506030000020003" pitchFamily="2" charset="0"/>
            </a:endParaRPr>
          </a:p>
          <a:p>
            <a:pPr marL="0" indent="0" eaLnBrk="1" hangingPunct="1">
              <a:buNone/>
            </a:pPr>
            <a:r>
              <a:rPr lang="en-US" sz="3600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Types of point of view</a:t>
            </a:r>
            <a:endParaRPr lang="en-US" sz="3600" dirty="0" smtClean="0">
              <a:solidFill>
                <a:schemeClr val="bg1"/>
              </a:solidFill>
              <a:latin typeface="+mj-lt"/>
            </a:endParaRPr>
          </a:p>
          <a:p>
            <a:pPr lvl="1" eaLnBrk="1" hangingPunct="1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1</a:t>
            </a:r>
            <a:r>
              <a:rPr lang="en-US" sz="32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person</a:t>
            </a:r>
          </a:p>
          <a:p>
            <a:pPr lvl="1" eaLnBrk="1" hangingPunct="1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2</a:t>
            </a:r>
            <a:r>
              <a:rPr lang="en-US" sz="3200" baseline="30000" dirty="0" smtClean="0">
                <a:solidFill>
                  <a:schemeClr val="bg1"/>
                </a:solidFill>
                <a:latin typeface="+mj-lt"/>
              </a:rPr>
              <a:t>nd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person</a:t>
            </a:r>
          </a:p>
          <a:p>
            <a:pPr lvl="1" eaLnBrk="1" hangingPunct="1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3</a:t>
            </a:r>
            <a:r>
              <a:rPr lang="en-US" sz="3200" baseline="30000" dirty="0" smtClean="0">
                <a:solidFill>
                  <a:schemeClr val="bg1"/>
                </a:solidFill>
                <a:latin typeface="+mj-lt"/>
              </a:rPr>
              <a:t>rd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person limited</a:t>
            </a:r>
          </a:p>
          <a:p>
            <a:pPr lvl="1" eaLnBrk="1" hangingPunct="1"/>
            <a:r>
              <a:rPr lang="en-US" sz="3200" dirty="0" smtClean="0">
                <a:solidFill>
                  <a:schemeClr val="bg1"/>
                </a:solidFill>
                <a:latin typeface="+mj-lt"/>
              </a:rPr>
              <a:t>3</a:t>
            </a:r>
            <a:r>
              <a:rPr lang="en-US" sz="3200" baseline="30000" dirty="0" smtClean="0">
                <a:solidFill>
                  <a:schemeClr val="bg1"/>
                </a:solidFill>
                <a:latin typeface="+mj-lt"/>
              </a:rPr>
              <a:t>rd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person omniscient </a:t>
            </a:r>
          </a:p>
        </p:txBody>
      </p:sp>
      <p:pic>
        <p:nvPicPr>
          <p:cNvPr id="4" name="Picture 6" descr="MCBD20050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00400"/>
            <a:ext cx="2438400" cy="333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6216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Atmosphere</a:t>
            </a:r>
            <a:b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</a:br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Tone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954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The tone is the attitude, style or spirit </a:t>
            </a:r>
          </a:p>
          <a:p>
            <a:pPr marL="0" indent="0" algn="ctr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the writer has about the subject.</a:t>
            </a:r>
          </a:p>
          <a:p>
            <a:pPr eaLnBrk="1" hangingPunct="1"/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67000"/>
            <a:ext cx="6705600" cy="3782378"/>
          </a:xfrm>
          <a:prstGeom prst="rect">
            <a:avLst/>
          </a:prstGeom>
        </p:spPr>
      </p:pic>
      <p:pic>
        <p:nvPicPr>
          <p:cNvPr id="6" name="Picture 5" descr="MCj0429807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4700" y="152400"/>
            <a:ext cx="14478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Atmosphere</a:t>
            </a:r>
            <a:b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</a:br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Mood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The emotions and feelings </a:t>
            </a:r>
          </a:p>
          <a:p>
            <a:pPr marL="0" indent="0" algn="ctr" eaLnBrk="1" hangingPunct="1">
              <a:buNone/>
            </a:pPr>
            <a:r>
              <a:rPr lang="en-US" dirty="0" smtClean="0">
                <a:solidFill>
                  <a:schemeClr val="bg1"/>
                </a:solidFill>
              </a:rPr>
              <a:t>shown in the poem.</a:t>
            </a:r>
          </a:p>
          <a:p>
            <a:pPr marL="0" indent="0" algn="ctr" eaLnBrk="1" hangingPunct="1">
              <a:buNone/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048000"/>
            <a:ext cx="5676900" cy="360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29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b="1" dirty="0">
                <a:solidFill>
                  <a:srgbClr val="FF66CC"/>
                </a:solidFill>
                <a:latin typeface="Sybil Green" panose="02000506030000020003" pitchFamily="2" charset="0"/>
              </a:rPr>
              <a:t>Stanza</a:t>
            </a:r>
            <a:r>
              <a:rPr lang="en-US" sz="5400" b="1" dirty="0">
                <a:solidFill>
                  <a:srgbClr val="FF66CC"/>
                </a:solidFill>
                <a:latin typeface="Times New Roman" pitchFamily="18" charset="0"/>
              </a:rPr>
              <a:t> </a:t>
            </a:r>
            <a:r>
              <a:rPr lang="en-US" sz="2800" b="1" dirty="0">
                <a:solidFill>
                  <a:srgbClr val="FF66CC"/>
                </a:solidFill>
                <a:latin typeface="Times New Roman" pitchFamily="18" charset="0"/>
              </a:rPr>
              <a:t/>
            </a:r>
            <a:br>
              <a:rPr lang="en-US" sz="2800" b="1" dirty="0">
                <a:solidFill>
                  <a:srgbClr val="FF66CC"/>
                </a:solidFill>
                <a:latin typeface="Times New Roman" pitchFamily="18" charset="0"/>
              </a:rPr>
            </a:br>
            <a:r>
              <a:rPr lang="en-US" sz="2600" b="1" u="sng" dirty="0" smtClean="0">
                <a:solidFill>
                  <a:srgbClr val="CC00FF"/>
                </a:solidFill>
                <a:latin typeface="Times New Roman" pitchFamily="18" charset="0"/>
              </a:rPr>
              <a:t/>
            </a:r>
            <a:br>
              <a:rPr lang="en-US" sz="2600" b="1" u="sng" dirty="0" smtClean="0">
                <a:solidFill>
                  <a:srgbClr val="CC00FF"/>
                </a:solidFill>
                <a:latin typeface="Times New Roman" pitchFamily="18" charset="0"/>
              </a:rPr>
            </a:br>
            <a:endParaRPr lang="en-US" sz="2600" b="1" dirty="0" smtClean="0">
              <a:solidFill>
                <a:srgbClr val="CC00FF"/>
              </a:solidFill>
              <a:latin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4800" y="1371600"/>
            <a:ext cx="4572000" cy="2514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4000" b="1" dirty="0" smtClean="0">
                <a:solidFill>
                  <a:schemeClr val="bg1"/>
                </a:solidFill>
              </a:rPr>
              <a:t>- </a:t>
            </a:r>
            <a:r>
              <a:rPr lang="en-US" sz="4000" b="1" dirty="0" smtClean="0">
                <a:solidFill>
                  <a:schemeClr val="bg1"/>
                </a:solidFill>
              </a:rPr>
              <a:t>a grouping of lines within a poem like a paragraph</a:t>
            </a:r>
            <a:endParaRPr lang="en-US" sz="4000" b="1" dirty="0" smtClean="0">
              <a:latin typeface="Times New Roman" pitchFamily="18" charset="0"/>
            </a:endParaRPr>
          </a:p>
          <a:p>
            <a:pPr eaLnBrk="1" hangingPunct="1"/>
            <a:endParaRPr lang="en-US" sz="4400" b="1" dirty="0" smtClean="0">
              <a:solidFill>
                <a:srgbClr val="CC00FF"/>
              </a:solidFill>
              <a:latin typeface="Times New Roman" pitchFamily="18" charset="0"/>
            </a:endParaRPr>
          </a:p>
        </p:txBody>
      </p:sp>
      <p:pic>
        <p:nvPicPr>
          <p:cNvPr id="13314" name="Picture 2" descr="http://www.buzzle.com/img/articleImages/134529-59614-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42" y="2107019"/>
            <a:ext cx="3581400" cy="3540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21642" y="3962400"/>
            <a:ext cx="51461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2-Couplet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-- a unit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two</a:t>
            </a:r>
            <a:r>
              <a:rPr lang="en-US" dirty="0">
                <a:solidFill>
                  <a:schemeClr val="bg1"/>
                </a:solidFill>
              </a:rPr>
              <a:t> lines 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3-Tercet</a:t>
            </a:r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-- a unit of three lines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4-Quatrain</a:t>
            </a:r>
            <a:r>
              <a:rPr lang="en-US" b="1" dirty="0" smtClean="0">
                <a:solidFill>
                  <a:srgbClr val="FF66CC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(Quartet)</a:t>
            </a:r>
            <a:r>
              <a:rPr lang="en-US" dirty="0">
                <a:solidFill>
                  <a:schemeClr val="bg1"/>
                </a:solidFill>
              </a:rPr>
              <a:t> -- a group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four</a:t>
            </a:r>
            <a:r>
              <a:rPr lang="en-US" dirty="0">
                <a:solidFill>
                  <a:schemeClr val="bg1"/>
                </a:solidFill>
              </a:rPr>
              <a:t> lines 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5-Quintain</a:t>
            </a:r>
            <a:r>
              <a:rPr lang="en-US" b="1" dirty="0" smtClean="0">
                <a:solidFill>
                  <a:srgbClr val="FF66CC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(Quintet)</a:t>
            </a:r>
            <a:r>
              <a:rPr lang="en-US" dirty="0">
                <a:solidFill>
                  <a:schemeClr val="bg1"/>
                </a:solidFill>
              </a:rPr>
              <a:t> -- a group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five</a:t>
            </a:r>
            <a:r>
              <a:rPr lang="en-US" dirty="0">
                <a:solidFill>
                  <a:schemeClr val="bg1"/>
                </a:solidFill>
              </a:rPr>
              <a:t> lines 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6-Sestet</a:t>
            </a:r>
            <a:r>
              <a:rPr lang="en-US" dirty="0" smtClean="0">
                <a:solidFill>
                  <a:srgbClr val="FF66CC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-- a group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six</a:t>
            </a:r>
            <a:r>
              <a:rPr lang="en-US" dirty="0">
                <a:solidFill>
                  <a:schemeClr val="bg1"/>
                </a:solidFill>
              </a:rPr>
              <a:t> lines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7-Septet</a:t>
            </a:r>
            <a:r>
              <a:rPr lang="en-US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-- a group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seven</a:t>
            </a:r>
            <a:r>
              <a:rPr lang="en-US" dirty="0">
                <a:solidFill>
                  <a:schemeClr val="bg1"/>
                </a:solidFill>
              </a:rPr>
              <a:t> lines </a:t>
            </a:r>
          </a:p>
          <a:p>
            <a:r>
              <a:rPr lang="en-US" b="1" dirty="0" smtClean="0">
                <a:solidFill>
                  <a:srgbClr val="FF66CC"/>
                </a:solidFill>
                <a:latin typeface="Sybil Green" panose="02000506030000020003" pitchFamily="2" charset="0"/>
              </a:rPr>
              <a:t>8-Octave</a:t>
            </a:r>
            <a:r>
              <a:rPr lang="en-US" dirty="0" smtClean="0">
                <a:solidFill>
                  <a:srgbClr val="FF66CC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-- a group of </a:t>
            </a:r>
            <a:r>
              <a:rPr lang="en-US" dirty="0">
                <a:solidFill>
                  <a:schemeClr val="bg1"/>
                </a:solidFill>
                <a:latin typeface="Sybil Green" panose="02000506030000020003" pitchFamily="2" charset="0"/>
              </a:rPr>
              <a:t>eight</a:t>
            </a:r>
            <a:r>
              <a:rPr lang="en-US" dirty="0">
                <a:solidFill>
                  <a:schemeClr val="bg1"/>
                </a:solidFill>
              </a:rPr>
              <a:t> lines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81216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1828800" cy="5745162"/>
          </a:xfrm>
        </p:spPr>
        <p:txBody>
          <a:bodyPr/>
          <a:lstStyle/>
          <a:p>
            <a:pPr eaLnBrk="1" hangingPunct="1"/>
            <a:r>
              <a:rPr lang="en-US" sz="2600" b="1" u="sng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US" sz="2600" b="1" u="sng" dirty="0" smtClean="0">
                <a:solidFill>
                  <a:schemeClr val="bg1"/>
                </a:solidFill>
                <a:latin typeface="+mn-lt"/>
              </a:rPr>
            </a:br>
            <a:r>
              <a:rPr lang="en-US" sz="2600" b="1" dirty="0" smtClean="0">
                <a:solidFill>
                  <a:schemeClr val="bg1"/>
                </a:solidFill>
                <a:latin typeface="+mn-lt"/>
              </a:rPr>
              <a:t>is written in a shape that adds meaning to the poem.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3140075"/>
            <a:ext cx="9144000" cy="0"/>
          </a:xfrm>
          <a:prstGeom prst="rect">
            <a:avLst/>
          </a:prstGeom>
          <a:solidFill>
            <a:srgbClr val="CC9933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en-US"/>
          </a:p>
        </p:txBody>
      </p:sp>
      <p:pic>
        <p:nvPicPr>
          <p:cNvPr id="52228" name="Picture 4" descr="poem-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60654" y="1981200"/>
            <a:ext cx="6242781" cy="368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676400" y="301079"/>
            <a:ext cx="50465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66CC"/>
                </a:solidFill>
                <a:latin typeface="Sybil Green" panose="02000506030000020003" pitchFamily="2" charset="0"/>
              </a:rPr>
              <a:t>Concrete poem</a:t>
            </a:r>
            <a:r>
              <a:rPr lang="en-US" b="1" dirty="0">
                <a:solidFill>
                  <a:srgbClr val="FF66CC"/>
                </a:solidFill>
                <a:latin typeface="Times New Roman" pitchFamily="18" charset="0"/>
              </a:rPr>
              <a:t> 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6236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7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4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4.4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4.6|3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3|1.8|1.5|1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1.4|1.3|1.2|1.1|1.6|1.3|1.4|4.3|5.2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873</Words>
  <Application>Microsoft Office PowerPoint</Application>
  <PresentationFormat>On-screen Show (4:3)</PresentationFormat>
  <Paragraphs>169</Paragraphs>
  <Slides>36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Default Design</vt:lpstr>
      <vt:lpstr>Clip</vt:lpstr>
      <vt:lpstr>PowerPoint Presentation</vt:lpstr>
      <vt:lpstr>Poetry</vt:lpstr>
      <vt:lpstr>PowerPoint Presentation</vt:lpstr>
      <vt:lpstr>Theme</vt:lpstr>
      <vt:lpstr>Point of view</vt:lpstr>
      <vt:lpstr>Atmosphere Tone</vt:lpstr>
      <vt:lpstr>Atmosphere Mood</vt:lpstr>
      <vt:lpstr>Stanza   </vt:lpstr>
      <vt:lpstr> is written in a shape that adds meaning to the poem.</vt:lpstr>
      <vt:lpstr>RHYME</vt:lpstr>
      <vt:lpstr> </vt:lpstr>
      <vt:lpstr>Rhyme Scheme</vt:lpstr>
      <vt:lpstr> </vt:lpstr>
      <vt:lpstr>Types of Poetry</vt:lpstr>
      <vt:lpstr>Lyrical Poetry</vt:lpstr>
      <vt:lpstr>Narrative Poetry</vt:lpstr>
      <vt:lpstr> a narrative poem  that tells a dramatic story</vt:lpstr>
      <vt:lpstr>a long narrative poem  centering on a heroic figure.</vt:lpstr>
      <vt:lpstr>PowerPoint Presentation</vt:lpstr>
      <vt:lpstr>PowerPoint Presentation</vt:lpstr>
      <vt:lpstr>Imagery</vt:lpstr>
      <vt:lpstr>Personification</vt:lpstr>
      <vt:lpstr>Hyperbole</vt:lpstr>
      <vt:lpstr>Irony</vt:lpstr>
      <vt:lpstr>Simile</vt:lpstr>
      <vt:lpstr>Metaphor</vt:lpstr>
      <vt:lpstr>Symbolism</vt:lpstr>
      <vt:lpstr>PowerPoint Presentation</vt:lpstr>
      <vt:lpstr>Alliteration</vt:lpstr>
      <vt:lpstr>Onomatopoeia</vt:lpstr>
      <vt:lpstr>Repetition</vt:lpstr>
      <vt:lpstr>   </vt:lpstr>
      <vt:lpstr>Consonance</vt:lpstr>
      <vt:lpstr>Alliteration</vt:lpstr>
      <vt:lpstr>Analogy</vt:lpstr>
      <vt:lpstr>PowerPoint Presentation</vt:lpstr>
    </vt:vector>
  </TitlesOfParts>
  <Company>Arkansas School for the Deaf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Vocabulary</dc:title>
  <dc:creator>Barbara Northup</dc:creator>
  <cp:lastModifiedBy>lorettem</cp:lastModifiedBy>
  <cp:revision>86</cp:revision>
  <dcterms:created xsi:type="dcterms:W3CDTF">2008-08-15T18:00:07Z</dcterms:created>
  <dcterms:modified xsi:type="dcterms:W3CDTF">2015-02-10T16:59:40Z</dcterms:modified>
</cp:coreProperties>
</file>